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4a" ContentType="audio/mp4"/>
  <Default Extension="rels" ContentType="application/vnd.openxmlformats-package.relationship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714" r:id="rId3"/>
    <p:sldId id="691" r:id="rId4"/>
    <p:sldId id="692" r:id="rId5"/>
    <p:sldId id="693" r:id="rId6"/>
    <p:sldId id="694" r:id="rId7"/>
    <p:sldId id="695" r:id="rId8"/>
    <p:sldId id="696" r:id="rId9"/>
    <p:sldId id="697" r:id="rId10"/>
    <p:sldId id="698" r:id="rId11"/>
    <p:sldId id="699" r:id="rId12"/>
    <p:sldId id="700" r:id="rId13"/>
    <p:sldId id="701" r:id="rId14"/>
    <p:sldId id="703" r:id="rId15"/>
    <p:sldId id="708" r:id="rId16"/>
    <p:sldId id="702" r:id="rId17"/>
    <p:sldId id="704" r:id="rId18"/>
    <p:sldId id="705" r:id="rId19"/>
    <p:sldId id="706" r:id="rId20"/>
    <p:sldId id="707" r:id="rId22"/>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ry"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1D2FE"/>
    <a:srgbClr val="E7E7E8"/>
    <a:srgbClr val="F4F4F4"/>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66" y="96"/>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6.xml"/><Relationship Id="rId28" Type="http://schemas.openxmlformats.org/officeDocument/2006/relationships/customXml" Target="../customXml/item1.xml"/><Relationship Id="rId27" Type="http://schemas.openxmlformats.org/officeDocument/2006/relationships/customXmlProps" Target="../customXml/itemProps5.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ADA90-B9F7-467F-B4E3-38AB7B297D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25F5A-7D5F-4694-BACF-FC8801F61E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tags" Target="../tags/tag4.xml"/><Relationship Id="rId2" Type="http://schemas.openxmlformats.org/officeDocument/2006/relationships/image" Target="../media/image5.jpe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jpeg"/><Relationship Id="rId7" Type="http://schemas.openxmlformats.org/officeDocument/2006/relationships/hyperlink" Target="https://scikit-learn.org/dev/user_guide.html" TargetMode="External"/><Relationship Id="rId6" Type="http://schemas.openxmlformats.org/officeDocument/2006/relationships/hyperlink" Target="http://prml.github.io/" TargetMode="External"/><Relationship Id="rId5" Type="http://schemas.openxmlformats.org/officeDocument/2006/relationships/hyperlink" Target="https://pythonprogramming.net/robotics-tutorials/" TargetMode="External"/><Relationship Id="rId4" Type="http://schemas.openxmlformats.org/officeDocument/2006/relationships/hyperlink" Target="https://pythonprogramming.net/data-analysis-tutorials/" TargetMode="External"/><Relationship Id="rId3" Type="http://schemas.openxmlformats.org/officeDocument/2006/relationships/hyperlink" Target="https://pythonprogramming.net/python-fundamental-tutorials/" TargetMode="External"/><Relationship Id="rId2" Type="http://schemas.openxmlformats.org/officeDocument/2006/relationships/hyperlink" Target="http://scikit-learn.org/stable/tutorial/basic/tutorial.html%0d" TargetMode="Externa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scikit-learn.org/stable/index.html" TargetMode="External"/><Relationship Id="rId6" Type="http://schemas.openxmlformats.org/officeDocument/2006/relationships/hyperlink" Target="https://matplotlib.org/" TargetMode="External"/><Relationship Id="rId5" Type="http://schemas.openxmlformats.org/officeDocument/2006/relationships/hyperlink" Target="https://pandas.pydata.org/" TargetMode="External"/><Relationship Id="rId4" Type="http://schemas.openxmlformats.org/officeDocument/2006/relationships/hyperlink" Target="https://www.scipy.org/" TargetMode="External"/><Relationship Id="rId3" Type="http://schemas.openxmlformats.org/officeDocument/2006/relationships/hyperlink" Target="https://numpy.org/" TargetMode="External"/><Relationship Id="rId2" Type="http://schemas.openxmlformats.org/officeDocument/2006/relationships/image" Target="../media/image5.jpe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tags" Target="../tags/tag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hyperlink" Target="https://bb.sustech.edu.cn/webapps/bb-mygrades-BBLEARN/myGrades?course_id=_4109_1&amp;stream_name=mygrades&amp;is_stream=false" TargetMode="Externa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3.xml"/><Relationship Id="rId4" Type="http://schemas.openxmlformats.org/officeDocument/2006/relationships/image" Target="../media/image7.png"/><Relationship Id="rId3" Type="http://schemas.openxmlformats.org/officeDocument/2006/relationships/tags" Target="../tags/tag2.xml"/><Relationship Id="rId2" Type="http://schemas.openxmlformats.org/officeDocument/2006/relationships/image" Target="../media/image5.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27406" t="2870" r="24275"/>
          <a:stretch>
            <a:fillRect/>
          </a:stretch>
        </p:blipFill>
        <p:spPr>
          <a:xfrm>
            <a:off x="6311900" y="359410"/>
            <a:ext cx="5880100" cy="5909945"/>
          </a:xfrm>
          <a:prstGeom prst="rect">
            <a:avLst/>
          </a:prstGeom>
        </p:spPr>
      </p:pic>
      <p:pic>
        <p:nvPicPr>
          <p:cNvPr id="2" name="Immediate Music - Electric Romeo (电音罗密欧)">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551621" y="5105855"/>
            <a:ext cx="541449" cy="541449"/>
          </a:xfrm>
          <a:prstGeom prst="rect">
            <a:avLst/>
          </a:prstGeom>
        </p:spPr>
      </p:pic>
      <p:sp>
        <p:nvSpPr>
          <p:cNvPr id="28" name="任意多边形 27"/>
          <p:cNvSpPr/>
          <p:nvPr/>
        </p:nvSpPr>
        <p:spPr>
          <a:xfrm>
            <a:off x="0" y="5892799"/>
            <a:ext cx="12192000" cy="965201"/>
          </a:xfrm>
          <a:custGeom>
            <a:avLst/>
            <a:gdLst>
              <a:gd name="connsiteX0" fmla="*/ 10231360 w 10231360"/>
              <a:gd name="connsiteY0" fmla="*/ 0 h 902627"/>
              <a:gd name="connsiteX1" fmla="*/ 10231360 w 10231360"/>
              <a:gd name="connsiteY1" fmla="*/ 902627 h 902627"/>
              <a:gd name="connsiteX2" fmla="*/ 0 w 10231360"/>
              <a:gd name="connsiteY2" fmla="*/ 902627 h 902627"/>
              <a:gd name="connsiteX3" fmla="*/ 0 w 10231360"/>
              <a:gd name="connsiteY3" fmla="*/ 458936 h 902627"/>
              <a:gd name="connsiteX4" fmla="*/ 401188 w 10231360"/>
              <a:gd name="connsiteY4" fmla="*/ 411519 h 902627"/>
              <a:gd name="connsiteX5" fmla="*/ 9532071 w 10231360"/>
              <a:gd name="connsiteY5" fmla="*/ 2711 h 902627"/>
              <a:gd name="connsiteX0-1" fmla="*/ 10231360 w 10231360"/>
              <a:gd name="connsiteY0-2" fmla="*/ 0 h 902627"/>
              <a:gd name="connsiteX1-3" fmla="*/ 10231360 w 10231360"/>
              <a:gd name="connsiteY1-4" fmla="*/ 902627 h 902627"/>
              <a:gd name="connsiteX2-5" fmla="*/ 0 w 10231360"/>
              <a:gd name="connsiteY2-6" fmla="*/ 902627 h 902627"/>
              <a:gd name="connsiteX3-7" fmla="*/ 25400 w 10231360"/>
              <a:gd name="connsiteY3-8" fmla="*/ 865336 h 902627"/>
              <a:gd name="connsiteX4-9" fmla="*/ 401188 w 10231360"/>
              <a:gd name="connsiteY4-10" fmla="*/ 411519 h 902627"/>
              <a:gd name="connsiteX5-11" fmla="*/ 9532071 w 10231360"/>
              <a:gd name="connsiteY5-12" fmla="*/ 2711 h 902627"/>
              <a:gd name="connsiteX6" fmla="*/ 10231360 w 10231360"/>
              <a:gd name="connsiteY6" fmla="*/ 0 h 902627"/>
              <a:gd name="connsiteX0-13" fmla="*/ 10231360 w 10231360"/>
              <a:gd name="connsiteY0-14" fmla="*/ 0 h 902627"/>
              <a:gd name="connsiteX1-15" fmla="*/ 10231360 w 10231360"/>
              <a:gd name="connsiteY1-16" fmla="*/ 902627 h 902627"/>
              <a:gd name="connsiteX2-17" fmla="*/ 0 w 10231360"/>
              <a:gd name="connsiteY2-18" fmla="*/ 902627 h 902627"/>
              <a:gd name="connsiteX3-19" fmla="*/ 25400 w 10231360"/>
              <a:gd name="connsiteY3-20" fmla="*/ 865336 h 902627"/>
              <a:gd name="connsiteX4-21" fmla="*/ 401188 w 10231360"/>
              <a:gd name="connsiteY4-22" fmla="*/ 411519 h 902627"/>
              <a:gd name="connsiteX5-23" fmla="*/ 9532071 w 10231360"/>
              <a:gd name="connsiteY5-24" fmla="*/ 2711 h 902627"/>
              <a:gd name="connsiteX6-25" fmla="*/ 10231360 w 10231360"/>
              <a:gd name="connsiteY6-26" fmla="*/ 0 h 902627"/>
              <a:gd name="connsiteX0-27" fmla="*/ 10231360 w 10231360"/>
              <a:gd name="connsiteY0-28" fmla="*/ 0 h 902627"/>
              <a:gd name="connsiteX1-29" fmla="*/ 10231360 w 10231360"/>
              <a:gd name="connsiteY1-30" fmla="*/ 902627 h 902627"/>
              <a:gd name="connsiteX2-31" fmla="*/ 0 w 10231360"/>
              <a:gd name="connsiteY2-32" fmla="*/ 902627 h 902627"/>
              <a:gd name="connsiteX3-33" fmla="*/ 25400 w 10231360"/>
              <a:gd name="connsiteY3-34" fmla="*/ 865336 h 902627"/>
              <a:gd name="connsiteX4-35" fmla="*/ 477388 w 10231360"/>
              <a:gd name="connsiteY4-36" fmla="*/ 525819 h 902627"/>
              <a:gd name="connsiteX5-37" fmla="*/ 9532071 w 10231360"/>
              <a:gd name="connsiteY5-38" fmla="*/ 2711 h 902627"/>
              <a:gd name="connsiteX6-39" fmla="*/ 10231360 w 10231360"/>
              <a:gd name="connsiteY6-40" fmla="*/ 0 h 902627"/>
              <a:gd name="connsiteX0-41" fmla="*/ 10231360 w 10231360"/>
              <a:gd name="connsiteY0-42" fmla="*/ 0 h 902627"/>
              <a:gd name="connsiteX1-43" fmla="*/ 10231360 w 10231360"/>
              <a:gd name="connsiteY1-44" fmla="*/ 902627 h 902627"/>
              <a:gd name="connsiteX2-45" fmla="*/ 0 w 10231360"/>
              <a:gd name="connsiteY2-46" fmla="*/ 902627 h 902627"/>
              <a:gd name="connsiteX3-47" fmla="*/ 25400 w 10231360"/>
              <a:gd name="connsiteY3-48" fmla="*/ 865336 h 902627"/>
              <a:gd name="connsiteX4-49" fmla="*/ 477388 w 10231360"/>
              <a:gd name="connsiteY4-50" fmla="*/ 525819 h 902627"/>
              <a:gd name="connsiteX5-51" fmla="*/ 9532071 w 10231360"/>
              <a:gd name="connsiteY5-52" fmla="*/ 2711 h 902627"/>
              <a:gd name="connsiteX6-53" fmla="*/ 10231360 w 10231360"/>
              <a:gd name="connsiteY6-54" fmla="*/ 0 h 902627"/>
              <a:gd name="connsiteX0-55" fmla="*/ 10231360 w 10231360"/>
              <a:gd name="connsiteY0-56" fmla="*/ 0 h 902627"/>
              <a:gd name="connsiteX1-57" fmla="*/ 10231360 w 10231360"/>
              <a:gd name="connsiteY1-58" fmla="*/ 902627 h 902627"/>
              <a:gd name="connsiteX2-59" fmla="*/ 0 w 10231360"/>
              <a:gd name="connsiteY2-60" fmla="*/ 902627 h 902627"/>
              <a:gd name="connsiteX3-61" fmla="*/ 25400 w 10231360"/>
              <a:gd name="connsiteY3-62" fmla="*/ 865336 h 902627"/>
              <a:gd name="connsiteX4-63" fmla="*/ 553588 w 10231360"/>
              <a:gd name="connsiteY4-64" fmla="*/ 576619 h 902627"/>
              <a:gd name="connsiteX5-65" fmla="*/ 9532071 w 10231360"/>
              <a:gd name="connsiteY5-66" fmla="*/ 2711 h 902627"/>
              <a:gd name="connsiteX6-67" fmla="*/ 10231360 w 10231360"/>
              <a:gd name="connsiteY6-68" fmla="*/ 0 h 902627"/>
              <a:gd name="connsiteX0-69" fmla="*/ 10231360 w 10231360"/>
              <a:gd name="connsiteY0-70" fmla="*/ 0 h 902627"/>
              <a:gd name="connsiteX1-71" fmla="*/ 10231360 w 10231360"/>
              <a:gd name="connsiteY1-72" fmla="*/ 902627 h 902627"/>
              <a:gd name="connsiteX2-73" fmla="*/ 0 w 10231360"/>
              <a:gd name="connsiteY2-74" fmla="*/ 902627 h 902627"/>
              <a:gd name="connsiteX3-75" fmla="*/ 25400 w 10231360"/>
              <a:gd name="connsiteY3-76" fmla="*/ 865336 h 902627"/>
              <a:gd name="connsiteX4-77" fmla="*/ 553588 w 10231360"/>
              <a:gd name="connsiteY4-78" fmla="*/ 576619 h 902627"/>
              <a:gd name="connsiteX5-79" fmla="*/ 9532071 w 10231360"/>
              <a:gd name="connsiteY5-80" fmla="*/ 2711 h 902627"/>
              <a:gd name="connsiteX6-81" fmla="*/ 10231360 w 10231360"/>
              <a:gd name="connsiteY6-82" fmla="*/ 0 h 902627"/>
              <a:gd name="connsiteX0-83" fmla="*/ 10231360 w 10231360"/>
              <a:gd name="connsiteY0-84" fmla="*/ 0 h 902627"/>
              <a:gd name="connsiteX1-85" fmla="*/ 10231360 w 10231360"/>
              <a:gd name="connsiteY1-86" fmla="*/ 902627 h 902627"/>
              <a:gd name="connsiteX2-87" fmla="*/ 0 w 10231360"/>
              <a:gd name="connsiteY2-88" fmla="*/ 902627 h 902627"/>
              <a:gd name="connsiteX3-89" fmla="*/ 25400 w 10231360"/>
              <a:gd name="connsiteY3-90" fmla="*/ 865336 h 902627"/>
              <a:gd name="connsiteX4-91" fmla="*/ 553588 w 10231360"/>
              <a:gd name="connsiteY4-92" fmla="*/ 576619 h 902627"/>
              <a:gd name="connsiteX5-93" fmla="*/ 9532071 w 10231360"/>
              <a:gd name="connsiteY5-94" fmla="*/ 2711 h 902627"/>
              <a:gd name="connsiteX6-95" fmla="*/ 10231360 w 10231360"/>
              <a:gd name="connsiteY6-96" fmla="*/ 0 h 902627"/>
              <a:gd name="connsiteX0-97" fmla="*/ 10231360 w 10231360"/>
              <a:gd name="connsiteY0-98" fmla="*/ 0 h 902627"/>
              <a:gd name="connsiteX1-99" fmla="*/ 10231360 w 10231360"/>
              <a:gd name="connsiteY1-100" fmla="*/ 902627 h 902627"/>
              <a:gd name="connsiteX2-101" fmla="*/ 0 w 10231360"/>
              <a:gd name="connsiteY2-102" fmla="*/ 902627 h 902627"/>
              <a:gd name="connsiteX3-103" fmla="*/ 25400 w 10231360"/>
              <a:gd name="connsiteY3-104" fmla="*/ 865336 h 902627"/>
              <a:gd name="connsiteX4-105" fmla="*/ 553588 w 10231360"/>
              <a:gd name="connsiteY4-106" fmla="*/ 576619 h 902627"/>
              <a:gd name="connsiteX5-107" fmla="*/ 9532071 w 10231360"/>
              <a:gd name="connsiteY5-108" fmla="*/ 2711 h 902627"/>
              <a:gd name="connsiteX6-109" fmla="*/ 10231360 w 10231360"/>
              <a:gd name="connsiteY6-110" fmla="*/ 0 h 902627"/>
              <a:gd name="connsiteX0-111" fmla="*/ 10231360 w 10231360"/>
              <a:gd name="connsiteY0-112" fmla="*/ 0 h 902627"/>
              <a:gd name="connsiteX1-113" fmla="*/ 10231360 w 10231360"/>
              <a:gd name="connsiteY1-114" fmla="*/ 902627 h 902627"/>
              <a:gd name="connsiteX2-115" fmla="*/ 0 w 10231360"/>
              <a:gd name="connsiteY2-116" fmla="*/ 902627 h 902627"/>
              <a:gd name="connsiteX3-117" fmla="*/ 25400 w 10231360"/>
              <a:gd name="connsiteY3-118" fmla="*/ 865336 h 902627"/>
              <a:gd name="connsiteX4-119" fmla="*/ 553588 w 10231360"/>
              <a:gd name="connsiteY4-120" fmla="*/ 576619 h 902627"/>
              <a:gd name="connsiteX5-121" fmla="*/ 9532071 w 10231360"/>
              <a:gd name="connsiteY5-122" fmla="*/ 2711 h 902627"/>
              <a:gd name="connsiteX6-123" fmla="*/ 10231360 w 10231360"/>
              <a:gd name="connsiteY6-124" fmla="*/ 0 h 902627"/>
              <a:gd name="connsiteX0-125" fmla="*/ 10231360 w 10231360"/>
              <a:gd name="connsiteY0-126" fmla="*/ 19372 h 921999"/>
              <a:gd name="connsiteX1-127" fmla="*/ 10231360 w 10231360"/>
              <a:gd name="connsiteY1-128" fmla="*/ 921999 h 921999"/>
              <a:gd name="connsiteX2-129" fmla="*/ 0 w 10231360"/>
              <a:gd name="connsiteY2-130" fmla="*/ 921999 h 921999"/>
              <a:gd name="connsiteX3-131" fmla="*/ 25400 w 10231360"/>
              <a:gd name="connsiteY3-132" fmla="*/ 884708 h 921999"/>
              <a:gd name="connsiteX4-133" fmla="*/ 553588 w 10231360"/>
              <a:gd name="connsiteY4-134" fmla="*/ 595991 h 921999"/>
              <a:gd name="connsiteX5-135" fmla="*/ 9532071 w 10231360"/>
              <a:gd name="connsiteY5-136" fmla="*/ 22083 h 921999"/>
              <a:gd name="connsiteX6-137" fmla="*/ 10231360 w 10231360"/>
              <a:gd name="connsiteY6-138" fmla="*/ 19372 h 921999"/>
              <a:gd name="connsiteX0-139" fmla="*/ 10231360 w 10231360"/>
              <a:gd name="connsiteY0-140" fmla="*/ 23603 h 926230"/>
              <a:gd name="connsiteX1-141" fmla="*/ 10231360 w 10231360"/>
              <a:gd name="connsiteY1-142" fmla="*/ 926230 h 926230"/>
              <a:gd name="connsiteX2-143" fmla="*/ 0 w 10231360"/>
              <a:gd name="connsiteY2-144" fmla="*/ 926230 h 926230"/>
              <a:gd name="connsiteX3-145" fmla="*/ 25400 w 10231360"/>
              <a:gd name="connsiteY3-146" fmla="*/ 888939 h 926230"/>
              <a:gd name="connsiteX4-147" fmla="*/ 553588 w 10231360"/>
              <a:gd name="connsiteY4-148" fmla="*/ 600222 h 926230"/>
              <a:gd name="connsiteX5-149" fmla="*/ 9532071 w 10231360"/>
              <a:gd name="connsiteY5-150" fmla="*/ 26314 h 926230"/>
              <a:gd name="connsiteX6-151" fmla="*/ 10231360 w 10231360"/>
              <a:gd name="connsiteY6-152" fmla="*/ 23603 h 926230"/>
              <a:gd name="connsiteX0-153" fmla="*/ 10231360 w 10231360"/>
              <a:gd name="connsiteY0-154" fmla="*/ 0 h 902627"/>
              <a:gd name="connsiteX1-155" fmla="*/ 10231360 w 10231360"/>
              <a:gd name="connsiteY1-156" fmla="*/ 902627 h 902627"/>
              <a:gd name="connsiteX2-157" fmla="*/ 0 w 10231360"/>
              <a:gd name="connsiteY2-158" fmla="*/ 902627 h 902627"/>
              <a:gd name="connsiteX3-159" fmla="*/ 25400 w 10231360"/>
              <a:gd name="connsiteY3-160" fmla="*/ 865336 h 902627"/>
              <a:gd name="connsiteX4-161" fmla="*/ 553588 w 10231360"/>
              <a:gd name="connsiteY4-162" fmla="*/ 576619 h 902627"/>
              <a:gd name="connsiteX5-163" fmla="*/ 9532071 w 10231360"/>
              <a:gd name="connsiteY5-164" fmla="*/ 2711 h 902627"/>
              <a:gd name="connsiteX6-165" fmla="*/ 10231360 w 10231360"/>
              <a:gd name="connsiteY6-166" fmla="*/ 0 h 902627"/>
              <a:gd name="connsiteX0-167" fmla="*/ 10240885 w 10240885"/>
              <a:gd name="connsiteY0-168" fmla="*/ 0 h 969302"/>
              <a:gd name="connsiteX1-169" fmla="*/ 10231360 w 10240885"/>
              <a:gd name="connsiteY1-170" fmla="*/ 969302 h 969302"/>
              <a:gd name="connsiteX2-171" fmla="*/ 0 w 10240885"/>
              <a:gd name="connsiteY2-172" fmla="*/ 969302 h 969302"/>
              <a:gd name="connsiteX3-173" fmla="*/ 25400 w 10240885"/>
              <a:gd name="connsiteY3-174" fmla="*/ 932011 h 969302"/>
              <a:gd name="connsiteX4-175" fmla="*/ 553588 w 10240885"/>
              <a:gd name="connsiteY4-176" fmla="*/ 643294 h 969302"/>
              <a:gd name="connsiteX5-177" fmla="*/ 9532071 w 10240885"/>
              <a:gd name="connsiteY5-178" fmla="*/ 69386 h 969302"/>
              <a:gd name="connsiteX6-179" fmla="*/ 10240885 w 10240885"/>
              <a:gd name="connsiteY6-180" fmla="*/ 0 h 969302"/>
              <a:gd name="connsiteX0-181" fmla="*/ 10240885 w 10240885"/>
              <a:gd name="connsiteY0-182" fmla="*/ 6814 h 976116"/>
              <a:gd name="connsiteX1-183" fmla="*/ 10231360 w 10240885"/>
              <a:gd name="connsiteY1-184" fmla="*/ 976116 h 976116"/>
              <a:gd name="connsiteX2-185" fmla="*/ 0 w 10240885"/>
              <a:gd name="connsiteY2-186" fmla="*/ 976116 h 976116"/>
              <a:gd name="connsiteX3-187" fmla="*/ 25400 w 10240885"/>
              <a:gd name="connsiteY3-188" fmla="*/ 938825 h 976116"/>
              <a:gd name="connsiteX4-189" fmla="*/ 553588 w 10240885"/>
              <a:gd name="connsiteY4-190" fmla="*/ 650108 h 976116"/>
              <a:gd name="connsiteX5-191" fmla="*/ 9541596 w 10240885"/>
              <a:gd name="connsiteY5-192" fmla="*/ 0 h 976116"/>
              <a:gd name="connsiteX6-193" fmla="*/ 10240885 w 10240885"/>
              <a:gd name="connsiteY6-194" fmla="*/ 6814 h 976116"/>
              <a:gd name="connsiteX0-195" fmla="*/ 10240885 w 10240885"/>
              <a:gd name="connsiteY0-196" fmla="*/ 6814 h 976116"/>
              <a:gd name="connsiteX1-197" fmla="*/ 10231360 w 10240885"/>
              <a:gd name="connsiteY1-198" fmla="*/ 976116 h 976116"/>
              <a:gd name="connsiteX2-199" fmla="*/ 0 w 10240885"/>
              <a:gd name="connsiteY2-200" fmla="*/ 976116 h 976116"/>
              <a:gd name="connsiteX3-201" fmla="*/ 25400 w 10240885"/>
              <a:gd name="connsiteY3-202" fmla="*/ 938825 h 976116"/>
              <a:gd name="connsiteX4-203" fmla="*/ 553588 w 10240885"/>
              <a:gd name="connsiteY4-204" fmla="*/ 650108 h 976116"/>
              <a:gd name="connsiteX5-205" fmla="*/ 9541596 w 10240885"/>
              <a:gd name="connsiteY5-206" fmla="*/ 0 h 976116"/>
              <a:gd name="connsiteX6-207" fmla="*/ 10240885 w 10240885"/>
              <a:gd name="connsiteY6-208" fmla="*/ 6814 h 976116"/>
              <a:gd name="connsiteX0-209" fmla="*/ 10240885 w 10240885"/>
              <a:gd name="connsiteY0-210" fmla="*/ 6814 h 976116"/>
              <a:gd name="connsiteX1-211" fmla="*/ 10231360 w 10240885"/>
              <a:gd name="connsiteY1-212" fmla="*/ 976116 h 976116"/>
              <a:gd name="connsiteX2-213" fmla="*/ 0 w 10240885"/>
              <a:gd name="connsiteY2-214" fmla="*/ 976116 h 976116"/>
              <a:gd name="connsiteX3-215" fmla="*/ 25400 w 10240885"/>
              <a:gd name="connsiteY3-216" fmla="*/ 938825 h 976116"/>
              <a:gd name="connsiteX4-217" fmla="*/ 553588 w 10240885"/>
              <a:gd name="connsiteY4-218" fmla="*/ 650108 h 976116"/>
              <a:gd name="connsiteX5-219" fmla="*/ 9541596 w 10240885"/>
              <a:gd name="connsiteY5-220" fmla="*/ 0 h 976116"/>
              <a:gd name="connsiteX6-221" fmla="*/ 10240885 w 10240885"/>
              <a:gd name="connsiteY6-222" fmla="*/ 6814 h 976116"/>
              <a:gd name="connsiteX0-223" fmla="*/ 10240885 w 10240885"/>
              <a:gd name="connsiteY0-224" fmla="*/ 6814 h 976116"/>
              <a:gd name="connsiteX1-225" fmla="*/ 10231360 w 10240885"/>
              <a:gd name="connsiteY1-226" fmla="*/ 976116 h 976116"/>
              <a:gd name="connsiteX2-227" fmla="*/ 0 w 10240885"/>
              <a:gd name="connsiteY2-228" fmla="*/ 976116 h 976116"/>
              <a:gd name="connsiteX3-229" fmla="*/ 25400 w 10240885"/>
              <a:gd name="connsiteY3-230" fmla="*/ 938825 h 976116"/>
              <a:gd name="connsiteX4-231" fmla="*/ 553588 w 10240885"/>
              <a:gd name="connsiteY4-232" fmla="*/ 650108 h 976116"/>
              <a:gd name="connsiteX5-233" fmla="*/ 9541596 w 10240885"/>
              <a:gd name="connsiteY5-234" fmla="*/ 0 h 976116"/>
              <a:gd name="connsiteX6-235" fmla="*/ 10240885 w 10240885"/>
              <a:gd name="connsiteY6-236" fmla="*/ 6814 h 976116"/>
              <a:gd name="connsiteX0-237" fmla="*/ 10240885 w 10240885"/>
              <a:gd name="connsiteY0-238" fmla="*/ 6814 h 976116"/>
              <a:gd name="connsiteX1-239" fmla="*/ 10231360 w 10240885"/>
              <a:gd name="connsiteY1-240" fmla="*/ 976116 h 976116"/>
              <a:gd name="connsiteX2-241" fmla="*/ 0 w 10240885"/>
              <a:gd name="connsiteY2-242" fmla="*/ 976116 h 976116"/>
              <a:gd name="connsiteX3-243" fmla="*/ 25400 w 10240885"/>
              <a:gd name="connsiteY3-244" fmla="*/ 938825 h 976116"/>
              <a:gd name="connsiteX4-245" fmla="*/ 553588 w 10240885"/>
              <a:gd name="connsiteY4-246" fmla="*/ 650108 h 976116"/>
              <a:gd name="connsiteX5-247" fmla="*/ 9541596 w 10240885"/>
              <a:gd name="connsiteY5-248" fmla="*/ 0 h 976116"/>
              <a:gd name="connsiteX6-249" fmla="*/ 10240885 w 10240885"/>
              <a:gd name="connsiteY6-250" fmla="*/ 6814 h 976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0240885" h="976116">
                <a:moveTo>
                  <a:pt x="10240885" y="6814"/>
                </a:moveTo>
                <a:lnTo>
                  <a:pt x="10231360" y="976116"/>
                </a:lnTo>
                <a:lnTo>
                  <a:pt x="0" y="976116"/>
                </a:lnTo>
                <a:lnTo>
                  <a:pt x="25400" y="938825"/>
                </a:lnTo>
                <a:cubicBezTo>
                  <a:pt x="165479" y="827769"/>
                  <a:pt x="311909" y="716714"/>
                  <a:pt x="553588" y="650108"/>
                </a:cubicBezTo>
                <a:cubicBezTo>
                  <a:pt x="2924822" y="-19185"/>
                  <a:pt x="5922313" y="29360"/>
                  <a:pt x="9541596" y="0"/>
                </a:cubicBezTo>
                <a:cubicBezTo>
                  <a:pt x="9784217" y="8621"/>
                  <a:pt x="10007789" y="7718"/>
                  <a:pt x="10240885" y="681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396" y="5952076"/>
            <a:ext cx="12151604" cy="905924"/>
          </a:xfrm>
          <a:custGeom>
            <a:avLst/>
            <a:gdLst>
              <a:gd name="connsiteX0" fmla="*/ 12151604 w 12151604"/>
              <a:gd name="connsiteY0" fmla="*/ 0 h 905924"/>
              <a:gd name="connsiteX1" fmla="*/ 12151604 w 12151604"/>
              <a:gd name="connsiteY1" fmla="*/ 905924 h 905924"/>
              <a:gd name="connsiteX2" fmla="*/ 0 w 12151604"/>
              <a:gd name="connsiteY2" fmla="*/ 905924 h 905924"/>
              <a:gd name="connsiteX3" fmla="*/ 25698 w 12151604"/>
              <a:gd name="connsiteY3" fmla="*/ 879978 h 905924"/>
              <a:gd name="connsiteX4" fmla="*/ 11452315 w 12151604"/>
              <a:gd name="connsiteY4" fmla="*/ 2711 h 90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1604" h="905924">
                <a:moveTo>
                  <a:pt x="12151604" y="0"/>
                </a:moveTo>
                <a:lnTo>
                  <a:pt x="12151604" y="905924"/>
                </a:lnTo>
                <a:lnTo>
                  <a:pt x="0" y="905924"/>
                </a:lnTo>
                <a:lnTo>
                  <a:pt x="25698" y="879978"/>
                </a:lnTo>
                <a:cubicBezTo>
                  <a:pt x="637563" y="417420"/>
                  <a:pt x="5427383" y="49686"/>
                  <a:pt x="11452315" y="271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8175" y="2813050"/>
            <a:ext cx="5845810" cy="706755"/>
          </a:xfrm>
          <a:prstGeom prst="rect">
            <a:avLst/>
          </a:prstGeom>
          <a:solidFill>
            <a:srgbClr val="0070C0"/>
          </a:solidFill>
        </p:spPr>
        <p:txBody>
          <a:bodyPr wrap="square" rtlCol="0">
            <a:spAutoFit/>
          </a:bodyPr>
          <a:lstStyle/>
          <a:p>
            <a:pPr algn="l"/>
            <a:r>
              <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LAB1 </a:t>
            </a:r>
            <a:endPar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523875" y="1346611"/>
            <a:ext cx="7514590" cy="1198880"/>
          </a:xfrm>
          <a:prstGeom prst="rect">
            <a:avLst/>
          </a:prstGeom>
        </p:spPr>
        <p:txBody>
          <a:bodyPr wrap="none">
            <a:spAutoFit/>
          </a:bodyPr>
          <a:lstStyle/>
          <a:p>
            <a:pPr algn="l"/>
            <a:r>
              <a:rPr lang="en-US" sz="7200" u="sng" spc="-125" dirty="0">
                <a:solidFill>
                  <a:srgbClr val="252525"/>
                </a:solidFill>
                <a:uFill>
                  <a:solidFill>
                    <a:srgbClr val="7E7E7E"/>
                  </a:solidFill>
                </a:uFill>
                <a:latin typeface="Calibri Light" panose="020F0302020204030204"/>
                <a:cs typeface="Calibri Light" panose="020F0302020204030204"/>
                <a:sym typeface="+mn-ea"/>
              </a:rPr>
              <a:t>MACHINE LEARNING</a:t>
            </a:r>
            <a:endParaRPr lang="en-US" altLang="zh-CN" sz="7200" b="1" u="sng" spc="-125" dirty="0">
              <a:solidFill>
                <a:srgbClr val="252525"/>
              </a:solidFill>
              <a:uFill>
                <a:solidFill>
                  <a:srgbClr val="7E7E7E"/>
                </a:solidFill>
              </a:uFill>
              <a:latin typeface="Calibri Light" panose="020F0302020204030204"/>
              <a:ea typeface="微软雅黑" panose="020B0503020204020204" pitchFamily="34" charset="-122"/>
              <a:cs typeface="Calibri Light" panose="020F0302020204030204"/>
              <a:sym typeface="+mn-ea"/>
            </a:endParaRPr>
          </a:p>
        </p:txBody>
      </p:sp>
      <p:sp>
        <p:nvSpPr>
          <p:cNvPr id="4" name="文本框 3"/>
          <p:cNvSpPr txBox="1"/>
          <p:nvPr/>
        </p:nvSpPr>
        <p:spPr>
          <a:xfrm>
            <a:off x="1106805" y="3627120"/>
            <a:ext cx="4739005" cy="1757680"/>
          </a:xfrm>
          <a:prstGeom prst="rect">
            <a:avLst/>
          </a:prstGeom>
          <a:noFill/>
        </p:spPr>
        <p:txBody>
          <a:bodyPr wrap="square" rtlCol="0">
            <a:noAutofit/>
          </a:bodyPr>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贾艳红  </a:t>
            </a:r>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Jana</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 jiayh@mail.sustech.edu.cn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王大兴</a:t>
            </a:r>
            <a:endParaRPr lang="zh-CN" altLang="en-US"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 wangdx3</a:t>
            </a:r>
            <a:r>
              <a:rPr lang="en-US" altLang="zh-CN" b="1">
                <a:latin typeface="Times New Roman" panose="02020603050405020304" charset="0"/>
                <a:ea typeface="华文楷体" panose="02010600040101010101" charset="-122"/>
                <a:cs typeface="Times New Roman" panose="02020603050405020304" charset="0"/>
                <a:sym typeface="+mn-ea"/>
              </a:rPr>
              <a:t>@mail.sustech.edu.cn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audio>
              <p:cMediaNode vol="80000" numSld="999">
                <p:cTn id="2" repeatCount="indefinite" fill="remove" display="0">
                  <p:stCondLst>
                    <p:cond delay="indefinite"/>
                  </p:stCondLst>
                  <p:endCondLst>
                    <p:cond evt="onStopAudio" delay="0">
                      <p:tgtEl>
                        <p:sldTgt/>
                      </p:tgtEl>
                    </p:cond>
                  </p:endCondLst>
                </p:cTn>
                <p:tgtEl>
                  <p:spTgt spid="2"/>
                </p:tgtEl>
              </p:cMediaNode>
            </p:audio>
          </p:childTnLst>
        </p:cTn>
      </p:par>
    </p:tnLst>
    <p:bldLst>
      <p:bldP spid="28" grpId="0" animBg="1"/>
      <p:bldP spid="25" grpId="0" animBg="1"/>
      <p:bldP spid="8" grpId="0" bldLvl="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62850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Final Project &amp; Grading Guidelines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5" name="文本框 4"/>
          <p:cNvSpPr txBox="1"/>
          <p:nvPr/>
        </p:nvSpPr>
        <p:spPr>
          <a:xfrm>
            <a:off x="396240" y="5951855"/>
            <a:ext cx="11399520" cy="645160"/>
          </a:xfrm>
          <a:prstGeom prst="rect">
            <a:avLst/>
          </a:prstGeom>
          <a:noFill/>
        </p:spPr>
        <p:txBody>
          <a:bodyPr wrap="square" rtlCol="0" anchor="t">
            <a:spAutoFit/>
          </a:bodyPr>
          <a:p>
            <a:r>
              <a:rPr lang="zh-CN" altLang="en-US" b="1">
                <a:solidFill>
                  <a:srgbClr val="FF0000"/>
                </a:solidFill>
              </a:rPr>
              <a:t>we will deduct scores according to this rule, but we will not strictly follow it all the time. In some cases, we may decide to detract more or less points based on the perceived gravity of the mistakes</a:t>
            </a:r>
            <a:r>
              <a:rPr lang="en-US" altLang="zh-CN" b="1">
                <a:solidFill>
                  <a:srgbClr val="FF0000"/>
                </a:solidFill>
              </a:rPr>
              <a:t>.</a:t>
            </a:r>
            <a:endParaRPr lang="en-US" altLang="zh-CN" b="1">
              <a:solidFill>
                <a:srgbClr val="FF0000"/>
              </a:solidFill>
            </a:endParaRPr>
          </a:p>
        </p:txBody>
      </p:sp>
      <p:sp>
        <p:nvSpPr>
          <p:cNvPr id="3" name="内容占位符 2"/>
          <p:cNvSpPr>
            <a:spLocks noGrp="1"/>
          </p:cNvSpPr>
          <p:nvPr>
            <p:ph idx="1"/>
          </p:nvPr>
        </p:nvSpPr>
        <p:spPr>
          <a:xfrm>
            <a:off x="396239" y="1165860"/>
            <a:ext cx="11376991" cy="4525963"/>
          </a:xfrm>
        </p:spPr>
        <p:txBody>
          <a:bodyPr>
            <a:normAutofit fontScale="60000" lnSpcReduction="20000"/>
          </a:bodyPr>
          <a:p>
            <a:pPr marL="457200" indent="-457200">
              <a:buFont typeface="Wingdings" panose="05000000000000000000" pitchFamily="2" charset="2"/>
              <a:buChar char="n"/>
            </a:pPr>
            <a:r>
              <a:rPr lang="en-US" altLang="zh-CN" dirty="0"/>
              <a:t>Proposal (with Presentation) </a:t>
            </a:r>
            <a:r>
              <a:rPr lang="en-US" altLang="zh-CN" dirty="0" smtClean="0"/>
              <a:t>(2~4 people) 	[20%]</a:t>
            </a:r>
            <a:endParaRPr lang="en-US" altLang="zh-CN" dirty="0" smtClean="0"/>
          </a:p>
          <a:p>
            <a:pPr marL="457200" indent="-457200">
              <a:buFont typeface="Wingdings" panose="05000000000000000000" pitchFamily="2" charset="2"/>
              <a:buChar char="n"/>
            </a:pPr>
            <a:r>
              <a:rPr lang="en-US" altLang="zh-CN" dirty="0" smtClean="0"/>
              <a:t>Midterm </a:t>
            </a:r>
            <a:r>
              <a:rPr lang="en-US" altLang="zh-CN" dirty="0" smtClean="0"/>
              <a:t>report				</a:t>
            </a:r>
            <a:r>
              <a:rPr lang="en-US" altLang="zh-CN" dirty="0" smtClean="0"/>
              <a:t>[</a:t>
            </a:r>
            <a:r>
              <a:rPr lang="en-US" altLang="zh-CN" dirty="0" smtClean="0"/>
              <a:t>10%]</a:t>
            </a:r>
            <a:endParaRPr lang="en-US" altLang="zh-CN" dirty="0" smtClean="0"/>
          </a:p>
          <a:p>
            <a:pPr marL="457200" indent="-457200">
              <a:buFont typeface="Wingdings" panose="05000000000000000000" pitchFamily="2" charset="2"/>
              <a:buChar char="n"/>
            </a:pPr>
            <a:r>
              <a:rPr lang="en-US" altLang="zh-CN" dirty="0" smtClean="0"/>
              <a:t>Final Report(with Presentation and Demos	[70%]</a:t>
            </a:r>
            <a:endParaRPr lang="zh-CN" altLang="en-US" dirty="0"/>
          </a:p>
          <a:p>
            <a:pPr marL="0" indent="0"/>
            <a:endParaRPr lang="en-US" altLang="zh-CN" dirty="0" smtClean="0"/>
          </a:p>
          <a:p>
            <a:pPr marL="457200" indent="-457200">
              <a:buFont typeface="Wingdings" panose="05000000000000000000" pitchFamily="2" charset="2"/>
              <a:buChar char="n"/>
            </a:pPr>
            <a:r>
              <a:rPr lang="en-US" altLang="zh-CN" dirty="0" smtClean="0"/>
              <a:t>Abstract (motivation, method, novelties, validation)				</a:t>
            </a:r>
            <a:r>
              <a:rPr lang="en-US" altLang="zh-CN" dirty="0" smtClean="0"/>
              <a:t>	[</a:t>
            </a:r>
            <a:r>
              <a:rPr lang="en-US" altLang="zh-CN" dirty="0" smtClean="0"/>
              <a:t>10%]</a:t>
            </a:r>
            <a:endParaRPr lang="en-US" altLang="zh-CN" dirty="0"/>
          </a:p>
          <a:p>
            <a:pPr marL="457200" indent="-457200">
              <a:buFont typeface="Wingdings" panose="05000000000000000000" pitchFamily="2" charset="2"/>
              <a:buChar char="n"/>
            </a:pPr>
            <a:r>
              <a:rPr lang="en-US" altLang="zh-CN" dirty="0" smtClean="0"/>
              <a:t>Introduction (Background, Motivation, Challenges, Rationale, Contributions)  </a:t>
            </a:r>
            <a:r>
              <a:rPr lang="en-US" altLang="zh-CN" dirty="0" smtClean="0"/>
              <a:t>		[</a:t>
            </a:r>
            <a:r>
              <a:rPr lang="en-US" altLang="zh-CN" dirty="0" smtClean="0"/>
              <a:t>15%]</a:t>
            </a:r>
            <a:endParaRPr lang="en-US" altLang="zh-CN" dirty="0"/>
          </a:p>
          <a:p>
            <a:pPr marL="457200" indent="-457200">
              <a:buFont typeface="Wingdings" panose="05000000000000000000" pitchFamily="2" charset="2"/>
              <a:buChar char="n"/>
            </a:pPr>
            <a:r>
              <a:rPr lang="en-US" altLang="zh-CN" dirty="0" smtClean="0"/>
              <a:t>Existing </a:t>
            </a:r>
            <a:r>
              <a:rPr lang="en-US" altLang="zh-CN" dirty="0" smtClean="0"/>
              <a:t>Methods of Related Work, </a:t>
            </a:r>
            <a:r>
              <a:rPr lang="en-US" altLang="zh-CN" dirty="0" smtClean="0"/>
              <a:t>Novelties of This Work 				[15%]</a:t>
            </a:r>
            <a:endParaRPr lang="en-US" altLang="zh-CN" dirty="0" smtClean="0"/>
          </a:p>
          <a:p>
            <a:pPr marL="457200" indent="-457200">
              <a:buFont typeface="Wingdings" panose="05000000000000000000" pitchFamily="2" charset="2"/>
              <a:buChar char="n"/>
            </a:pPr>
            <a:r>
              <a:rPr lang="en-US" altLang="zh-CN" dirty="0" smtClean="0"/>
              <a:t>System Setup, Problem Statement							[</a:t>
            </a:r>
            <a:r>
              <a:rPr lang="en-US" altLang="zh-CN" dirty="0"/>
              <a:t>10</a:t>
            </a:r>
            <a:r>
              <a:rPr lang="en-US" altLang="zh-CN" dirty="0" smtClean="0"/>
              <a:t>%]</a:t>
            </a:r>
            <a:endParaRPr lang="en-US" altLang="zh-CN" dirty="0" smtClean="0"/>
          </a:p>
          <a:p>
            <a:pPr marL="457200" indent="-457200">
              <a:buFont typeface="Wingdings" panose="05000000000000000000" pitchFamily="2" charset="2"/>
              <a:buChar char="n"/>
            </a:pPr>
            <a:r>
              <a:rPr lang="en-US" altLang="zh-CN" dirty="0" smtClean="0"/>
              <a:t>Proposed </a:t>
            </a:r>
            <a:r>
              <a:rPr lang="en-US" altLang="zh-CN" dirty="0" smtClean="0"/>
              <a:t>Method</a:t>
            </a:r>
            <a:r>
              <a:rPr lang="en-US" altLang="zh-CN" dirty="0" smtClean="0"/>
              <a:t>				</a:t>
            </a:r>
            <a:r>
              <a:rPr lang="en-US" altLang="zh-CN" dirty="0" smtClean="0"/>
              <a:t>					[15%]</a:t>
            </a:r>
            <a:endParaRPr lang="en-US" altLang="zh-CN" dirty="0"/>
          </a:p>
          <a:p>
            <a:pPr marL="457200" indent="-457200">
              <a:buFont typeface="Wingdings" panose="05000000000000000000" pitchFamily="2" charset="2"/>
              <a:buChar char="n"/>
            </a:pPr>
            <a:r>
              <a:rPr lang="en-US" altLang="zh-CN" dirty="0" smtClean="0"/>
              <a:t>Results (Experiment platform, experiment setup, </a:t>
            </a:r>
            <a:r>
              <a:rPr lang="en-US" altLang="zh-CN" dirty="0" smtClean="0"/>
              <a:t>results)</a:t>
            </a:r>
            <a:r>
              <a:rPr lang="en-US" altLang="zh-CN" dirty="0" smtClean="0"/>
              <a:t>			</a:t>
            </a:r>
            <a:r>
              <a:rPr lang="en-US" altLang="zh-CN" dirty="0" smtClean="0"/>
              <a:t>	[10%]</a:t>
            </a:r>
            <a:endParaRPr lang="en-US" altLang="zh-CN" dirty="0" smtClean="0"/>
          </a:p>
          <a:p>
            <a:pPr marL="457200" indent="-457200">
              <a:buFont typeface="Wingdings" panose="05000000000000000000" pitchFamily="2" charset="2"/>
              <a:buChar char="n"/>
            </a:pPr>
            <a:r>
              <a:rPr lang="en-US" altLang="zh-CN" dirty="0" smtClean="0"/>
              <a:t>Discussion (Comparison and analysis, speed, accuracy, robustness, strengths and limits</a:t>
            </a:r>
            <a:r>
              <a:rPr lang="en-US" altLang="zh-CN" dirty="0" smtClean="0"/>
              <a:t>)	[15%]</a:t>
            </a:r>
            <a:endParaRPr lang="en-US" altLang="zh-CN" dirty="0" smtClean="0"/>
          </a:p>
          <a:p>
            <a:pPr marL="457200" indent="-457200">
              <a:buFont typeface="Wingdings" panose="05000000000000000000" pitchFamily="2" charset="2"/>
              <a:buChar char="n"/>
            </a:pPr>
            <a:r>
              <a:rPr lang="en-US" altLang="zh-CN" dirty="0" smtClean="0"/>
              <a:t>Conclusion (Main method, major results, future work) 			</a:t>
            </a:r>
            <a:r>
              <a:rPr lang="en-US" altLang="zh-CN" dirty="0" smtClean="0"/>
              <a:t>		[05</a:t>
            </a:r>
            <a:r>
              <a:rPr lang="en-US" altLang="zh-CN" dirty="0" smtClean="0"/>
              <a:t>%]</a:t>
            </a:r>
            <a:endParaRPr lang="en-US" altLang="zh-CN" dirty="0"/>
          </a:p>
          <a:p>
            <a:pPr marL="457200" indent="-457200">
              <a:buFont typeface="Wingdings" panose="05000000000000000000" pitchFamily="2" charset="2"/>
              <a:buChar char="n"/>
            </a:pPr>
            <a:r>
              <a:rPr lang="en-US" altLang="zh-CN" dirty="0" smtClean="0"/>
              <a:t>References									</a:t>
            </a:r>
            <a:r>
              <a:rPr lang="en-US" altLang="zh-CN" dirty="0" smtClean="0"/>
              <a:t>	[05</a:t>
            </a:r>
            <a:r>
              <a:rPr lang="en-US" altLang="zh-CN" dirty="0" smtClean="0"/>
              <a:t>%]</a:t>
            </a:r>
            <a:endParaRPr lang="en-US" altLang="zh-CN" dirty="0" smtClean="0"/>
          </a:p>
          <a:p>
            <a:pPr marL="457200" indent="-457200">
              <a:buFont typeface="Wingdings" panose="05000000000000000000" pitchFamily="2" charset="2"/>
              <a:buChar char="n"/>
            </a:pP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Group</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7" name="文本框 6"/>
          <p:cNvSpPr txBox="1"/>
          <p:nvPr/>
        </p:nvSpPr>
        <p:spPr>
          <a:xfrm>
            <a:off x="1538605" y="4620260"/>
            <a:ext cx="6986905" cy="829945"/>
          </a:xfrm>
          <a:prstGeom prst="rect">
            <a:avLst/>
          </a:prstGeom>
          <a:noFill/>
        </p:spPr>
        <p:txBody>
          <a:bodyPr wrap="square" rtlCol="0" anchor="t">
            <a:spAutoFit/>
          </a:bodyPr>
          <a:p>
            <a:r>
              <a:rPr lang="zh-CN" altLang="en-US" sz="2400" b="1" i="1">
                <a:solidFill>
                  <a:srgbClr val="FF0000"/>
                </a:solidFill>
                <a:latin typeface="+mj-lt"/>
                <a:cs typeface="+mj-lt"/>
              </a:rPr>
              <a:t>Please open the Shared Exel, and complete the grouping</a:t>
            </a:r>
            <a:r>
              <a:rPr lang="en-US" altLang="zh-CN" sz="2400" b="1" i="1">
                <a:solidFill>
                  <a:srgbClr val="FF0000"/>
                </a:solidFill>
                <a:latin typeface="+mj-lt"/>
                <a:cs typeface="+mj-lt"/>
              </a:rPr>
              <a:t>. DDL is week8.</a:t>
            </a:r>
            <a:endParaRPr lang="en-US" altLang="zh-CN" sz="2400" b="1" i="1">
              <a:solidFill>
                <a:srgbClr val="FF0000"/>
              </a:solidFill>
              <a:latin typeface="+mj-lt"/>
              <a:cs typeface="+mj-lt"/>
            </a:endParaRPr>
          </a:p>
        </p:txBody>
      </p:sp>
      <p:sp>
        <p:nvSpPr>
          <p:cNvPr id="3" name="文本框 2"/>
          <p:cNvSpPr txBox="1"/>
          <p:nvPr/>
        </p:nvSpPr>
        <p:spPr>
          <a:xfrm>
            <a:off x="1216660" y="1543685"/>
            <a:ext cx="8986520" cy="783590"/>
          </a:xfrm>
          <a:prstGeom prst="rect">
            <a:avLst/>
          </a:prstGeom>
          <a:noFill/>
        </p:spPr>
        <p:txBody>
          <a:bodyPr wrap="square" rtlCol="0" anchor="t">
            <a:noAutofit/>
          </a:bodyPr>
          <a:p>
            <a:r>
              <a:rPr lang="zh-CN" altLang="en-US"/>
              <a:t>【腾讯文档】CS405_Project组队</a:t>
            </a:r>
            <a:endParaRPr lang="zh-CN" altLang="en-US"/>
          </a:p>
          <a:p>
            <a:r>
              <a:rPr lang="zh-CN" altLang="en-US"/>
              <a:t>https://docs.qq.com/sheet/DQUZlbkxDbGNjRFRG?tab=BB08J2</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3487420" y="2486025"/>
            <a:ext cx="1866900" cy="1885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dirty="0">
                <a:latin typeface="+mj-lt"/>
              </a:rPr>
              <a:t>Websites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46436" y="1417638"/>
            <a:ext cx="10870276" cy="4525963"/>
          </a:xfrm>
        </p:spPr>
        <p:txBody>
          <a:bodyPr>
            <a:normAutofit lnSpcReduction="10000"/>
          </a:bodyPr>
          <a:p>
            <a:r>
              <a:rPr lang="en-US" altLang="en-US" b="1" dirty="0">
                <a:solidFill>
                  <a:schemeClr val="accent2"/>
                </a:solidFill>
              </a:rPr>
              <a:t> Lab </a:t>
            </a:r>
            <a:r>
              <a:rPr lang="en-US" altLang="en-US" b="1" dirty="0" err="1" smtClean="0">
                <a:solidFill>
                  <a:schemeClr val="accent2"/>
                </a:solidFill>
              </a:rPr>
              <a:t>Tutotial</a:t>
            </a:r>
            <a:r>
              <a:rPr lang="en-US" altLang="en-US" b="1" dirty="0" smtClean="0">
                <a:solidFill>
                  <a:schemeClr val="accent2"/>
                </a:solidFill>
              </a:rPr>
              <a:t> </a:t>
            </a:r>
            <a:r>
              <a:rPr lang="en-US" altLang="en-US" b="1" dirty="0">
                <a:solidFill>
                  <a:schemeClr val="accent2"/>
                </a:solidFill>
              </a:rPr>
              <a:t>web sites</a:t>
            </a:r>
            <a:endParaRPr lang="en-US" altLang="en-US" b="1" dirty="0">
              <a:solidFill>
                <a:schemeClr val="accent2"/>
              </a:solidFill>
            </a:endParaRPr>
          </a:p>
          <a:p>
            <a:pPr marL="914400" lvl="1" indent="-457200">
              <a:buFont typeface="Wingdings" panose="05000000000000000000" pitchFamily="2" charset="2"/>
              <a:buChar char="n"/>
            </a:pPr>
            <a:r>
              <a:rPr lang="en-US" altLang="en-US" i="1" dirty="0">
                <a:latin typeface="Times New Roman" panose="02020603050405020304" charset="0"/>
                <a:hlinkClick r:id="rId2"/>
              </a:rPr>
              <a:t>http://scikit-learn.org/stable/tutorial/basic/tutorial.html</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3" action="ppaction://hlinkfile"/>
              </a:rPr>
              <a:t>https://pythonprogramming.net/python-fundamental-tutorials/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4" action="ppaction://hlinkfile"/>
              </a:rPr>
              <a:t>https://pythonprogramming.net/data-analysis-tutorials/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5" action="ppaction://hlinkfile"/>
              </a:rPr>
              <a:t>https://pythonprogramming.net/robotics-tutorials/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zh-CN" dirty="0" smtClean="0">
                <a:ea typeface="宋体" panose="02010600030101010101" pitchFamily="2" charset="-122"/>
                <a:hlinkClick r:id="rId6"/>
              </a:rPr>
              <a:t>http</a:t>
            </a:r>
            <a:r>
              <a:rPr lang="en-US" altLang="zh-CN" dirty="0">
                <a:ea typeface="宋体" panose="02010600030101010101" pitchFamily="2" charset="-122"/>
                <a:hlinkClick r:id="rId6"/>
              </a:rPr>
              <a:t>://prml.github.io</a:t>
            </a:r>
            <a:r>
              <a:rPr lang="en-US" altLang="zh-CN" dirty="0" smtClean="0">
                <a:ea typeface="宋体" panose="02010600030101010101" pitchFamily="2" charset="-122"/>
                <a:hlinkClick r:id="rId6"/>
              </a:rPr>
              <a:t>/</a:t>
            </a:r>
            <a:endParaRPr lang="en-US" altLang="zh-CN" dirty="0" smtClean="0">
              <a:ea typeface="宋体" panose="02010600030101010101" pitchFamily="2" charset="-122"/>
              <a:hlinkClick r:id="rId6"/>
            </a:endParaRPr>
          </a:p>
          <a:p>
            <a:pPr marL="914400" lvl="1" indent="-457200">
              <a:buFont typeface="Wingdings" panose="05000000000000000000" pitchFamily="2" charset="2"/>
              <a:buChar char="n"/>
            </a:pPr>
            <a:r>
              <a:rPr lang="en-US" altLang="zh-CN" dirty="0" smtClean="0">
                <a:ea typeface="宋体" panose="02010600030101010101" pitchFamily="2" charset="-122"/>
                <a:hlinkClick r:id="rId7" action="ppaction://hlinkfile"/>
              </a:rPr>
              <a:t>https://scikit-learn.org/dev/user_guide.html</a:t>
            </a:r>
            <a:endParaRPr lang="en-US" altLang="zh-CN" dirty="0" smtClean="0">
              <a:ea typeface="宋体" panose="02010600030101010101" pitchFamily="2" charset="-122"/>
            </a:endParaRPr>
          </a:p>
          <a:p>
            <a:pPr marL="457200" lvl="1" indent="0">
              <a:buFont typeface="Wingdings" panose="05000000000000000000" pitchFamily="2" charset="2"/>
              <a:buNone/>
            </a:pPr>
            <a:endParaRPr lang="en-US" altLang="en-US" b="1" dirty="0">
              <a:solidFill>
                <a:schemeClr val="accent2"/>
              </a:solidFill>
            </a:endParaRPr>
          </a:p>
          <a:p>
            <a:endParaRPr lang="en-US" altLang="en-US" b="1" dirty="0">
              <a:solidFill>
                <a:schemeClr val="accent2"/>
              </a:solidFill>
            </a:endParaRPr>
          </a:p>
          <a:p>
            <a:endParaRPr lang="en-US" altLang="en-US" b="1" dirty="0">
              <a:solidFill>
                <a:schemeClr val="accent2"/>
              </a:solidFill>
            </a:endParaRPr>
          </a:p>
          <a:p>
            <a:endParaRPr lang="en-US" altLang="zh-CN" dirty="0"/>
          </a:p>
          <a:p>
            <a:endParaRPr lang="zh-CN" altLang="en-US" dirty="0"/>
          </a:p>
        </p:txBody>
      </p:sp>
      <p:pic>
        <p:nvPicPr>
          <p:cNvPr id="6" name="图片 5" descr="OIP"/>
          <p:cNvPicPr>
            <a:picLocks noChangeAspect="1"/>
          </p:cNvPicPr>
          <p:nvPr/>
        </p:nvPicPr>
        <p:blipFill>
          <a:blip r:embed="rId8"/>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8835" y="267970"/>
            <a:ext cx="9321800" cy="460375"/>
          </a:xfrm>
          <a:prstGeom prst="rect">
            <a:avLst/>
          </a:prstGeom>
          <a:noFill/>
        </p:spPr>
        <p:txBody>
          <a:bodyPr wrap="square" rtlCol="0">
            <a:spAutoFit/>
          </a:bodyPr>
          <a:p>
            <a:pPr algn="l"/>
            <a:r>
              <a:rPr lang="en-US" altLang="zh-CN" sz="2400" b="1" dirty="0">
                <a:solidFill>
                  <a:srgbClr val="0070C0"/>
                </a:solidFill>
                <a:latin typeface="微软雅黑" panose="020B0503020204020204" pitchFamily="34" charset="-122"/>
                <a:ea typeface="微软雅黑" panose="020B0503020204020204" pitchFamily="34" charset="-122"/>
                <a:sym typeface="+mn-ea"/>
              </a:rPr>
              <a:t>Which Programming language is popular for ML?</a:t>
            </a:r>
            <a:endParaRPr lang="en-US" altLang="zh-CN" sz="2400" b="1" dirty="0">
              <a:solidFill>
                <a:srgbClr val="0070C0"/>
              </a:solidFill>
              <a:latin typeface="微软雅黑" panose="020B0503020204020204" pitchFamily="34" charset="-122"/>
              <a:ea typeface="微软雅黑" panose="020B0503020204020204" pitchFamily="34" charset="-122"/>
              <a:sym typeface="+mn-ea"/>
            </a:endParaRPr>
          </a:p>
        </p:txBody>
      </p:sp>
      <p:pic>
        <p:nvPicPr>
          <p:cNvPr id="10" name="图片 9" descr="OIP"/>
          <p:cNvPicPr>
            <a:picLocks noChangeAspect="1"/>
          </p:cNvPicPr>
          <p:nvPr/>
        </p:nvPicPr>
        <p:blipFill>
          <a:blip r:embed="rId2"/>
          <a:stretch>
            <a:fillRect/>
          </a:stretch>
        </p:blipFill>
        <p:spPr>
          <a:xfrm>
            <a:off x="10597515" y="22225"/>
            <a:ext cx="1492885" cy="793750"/>
          </a:xfrm>
          <a:prstGeom prst="rect">
            <a:avLst/>
          </a:prstGeom>
        </p:spPr>
      </p:pic>
      <p:pic>
        <p:nvPicPr>
          <p:cNvPr id="13" name="图片 12" descr="python-vs-matlab"/>
          <p:cNvPicPr>
            <a:picLocks noChangeAspect="1"/>
          </p:cNvPicPr>
          <p:nvPr/>
        </p:nvPicPr>
        <p:blipFill>
          <a:blip r:embed="rId3"/>
          <a:stretch>
            <a:fillRect/>
          </a:stretch>
        </p:blipFill>
        <p:spPr>
          <a:xfrm>
            <a:off x="8789670" y="43815"/>
            <a:ext cx="1656715" cy="794385"/>
          </a:xfrm>
          <a:prstGeom prst="rect">
            <a:avLst/>
          </a:prstGeom>
        </p:spPr>
      </p:pic>
      <p:pic>
        <p:nvPicPr>
          <p:cNvPr id="16" name="图片 15"/>
          <p:cNvPicPr>
            <a:picLocks noChangeAspect="1"/>
          </p:cNvPicPr>
          <p:nvPr/>
        </p:nvPicPr>
        <p:blipFill>
          <a:blip r:embed="rId4"/>
          <a:stretch>
            <a:fillRect/>
          </a:stretch>
        </p:blipFill>
        <p:spPr>
          <a:xfrm>
            <a:off x="3819525" y="956310"/>
            <a:ext cx="3758565" cy="57613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software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pic>
        <p:nvPicPr>
          <p:cNvPr id="4" name="C9F754DE-2CAD-44b6-B708-469DEB6407EB-1" descr="C:/Users/Administrator/AppData/Local/Temp/wpp.TESbOKwpp"/>
          <p:cNvPicPr>
            <a:picLocks noChangeAspect="1"/>
          </p:cNvPicPr>
          <p:nvPr/>
        </p:nvPicPr>
        <p:blipFill>
          <a:blip r:embed="rId3"/>
          <a:stretch>
            <a:fillRect/>
          </a:stretch>
        </p:blipFill>
        <p:spPr>
          <a:xfrm>
            <a:off x="1240155" y="1287463"/>
            <a:ext cx="9711690" cy="4937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2988" y="4425242"/>
            <a:ext cx="3625154" cy="2432758"/>
          </a:xfrm>
          <a:prstGeom prst="rect">
            <a:avLst/>
          </a:prstGeom>
        </p:spPr>
      </p:pic>
      <p:sp>
        <p:nvSpPr>
          <p:cNvPr id="6" name="文本框 5"/>
          <p:cNvSpPr txBox="1"/>
          <p:nvPr/>
        </p:nvSpPr>
        <p:spPr>
          <a:xfrm>
            <a:off x="4929189" y="1959562"/>
            <a:ext cx="2276475"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TWO</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262475" y="2671924"/>
            <a:ext cx="8940165" cy="1753235"/>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sym typeface="+mn-ea"/>
              </a:rPr>
              <a:t>Prepare the development </a:t>
            </a:r>
            <a:endParaRPr lang="en-US" altLang="zh-CN" sz="5400" b="1" dirty="0">
              <a:solidFill>
                <a:schemeClr val="bg1"/>
              </a:solidFill>
              <a:latin typeface="微软雅黑" panose="020B0503020204020204" pitchFamily="34" charset="-122"/>
              <a:ea typeface="微软雅黑" panose="020B0503020204020204" pitchFamily="34" charset="-122"/>
              <a:sym typeface="+mn-ea"/>
            </a:endParaRPr>
          </a:p>
          <a:p>
            <a:pPr algn="l"/>
            <a:r>
              <a:rPr lang="en-US" altLang="zh-CN" sz="5400" b="1" dirty="0">
                <a:solidFill>
                  <a:schemeClr val="bg1"/>
                </a:solidFill>
                <a:latin typeface="微软雅黑" panose="020B0503020204020204" pitchFamily="34" charset="-122"/>
                <a:ea typeface="微软雅黑" panose="020B0503020204020204" pitchFamily="34" charset="-122"/>
                <a:sym typeface="+mn-ea"/>
              </a:rPr>
              <a:t>environmen</a:t>
            </a:r>
            <a:r>
              <a:rPr lang="en-US" altLang="zh-CN" sz="5400" b="1" dirty="0">
                <a:solidFill>
                  <a:schemeClr val="accent5"/>
                </a:solidFill>
                <a:latin typeface="Cambria" panose="02040503050406030204" charset="0"/>
                <a:ea typeface="微软雅黑" panose="020B0503020204020204" pitchFamily="34" charset="-122"/>
                <a:cs typeface="Cambria" panose="02040503050406030204" charset="0"/>
                <a:sym typeface="+mn-ea"/>
              </a:rPr>
              <a:t>t</a:t>
            </a:r>
            <a:r>
              <a:rPr lang="en-US" altLang="zh-CN" sz="5400" b="1" dirty="0">
                <a:solidFill>
                  <a:schemeClr val="bg1"/>
                </a:solidFill>
                <a:latin typeface="微软雅黑" panose="020B0503020204020204" pitchFamily="34" charset="-122"/>
                <a:ea typeface="微软雅黑" panose="020B0503020204020204" pitchFamily="34" charset="-122"/>
              </a:rPr>
              <a:t>Introduction</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17145" cy="12909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6" grpId="0"/>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412750" y="1084580"/>
            <a:ext cx="4451985" cy="368300"/>
          </a:xfrm>
          <a:prstGeom prst="rect">
            <a:avLst/>
          </a:prstGeom>
          <a:noFill/>
        </p:spPr>
        <p:txBody>
          <a:bodyPr wrap="square" rtlCol="0">
            <a:spAutoFit/>
          </a:bodyPr>
          <a:lstStyle/>
          <a:p>
            <a:pPr marL="342900" indent="-342900" algn="l">
              <a:buFont typeface="+mj-lt"/>
              <a:buAutoNum type="arabicPeriod"/>
            </a:pPr>
            <a:r>
              <a:rPr lang="en-US" altLang="zh-CN" b="1" dirty="0">
                <a:solidFill>
                  <a:schemeClr val="tx1"/>
                </a:solidFill>
                <a:latin typeface="微软雅黑" panose="020B0503020204020204" pitchFamily="34" charset="-122"/>
                <a:ea typeface="微软雅黑" panose="020B0503020204020204" pitchFamily="34" charset="-122"/>
                <a:sym typeface="+mn-ea"/>
              </a:rPr>
              <a:t>Install python + vscode </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1215" y="127000"/>
            <a:ext cx="9291955" cy="583565"/>
          </a:xfrm>
          <a:prstGeom prst="rect">
            <a:avLst/>
          </a:prstGeom>
          <a:noFill/>
        </p:spPr>
        <p:txBody>
          <a:bodyPr wrap="square" rtlCol="0">
            <a:spAutoFit/>
          </a:bodyPr>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Prepare the development env intro </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831215" y="1562735"/>
            <a:ext cx="7259955" cy="368300"/>
          </a:xfrm>
          <a:prstGeom prst="rect">
            <a:avLst/>
          </a:prstGeom>
          <a:noFill/>
        </p:spPr>
        <p:txBody>
          <a:bodyPr wrap="square" rtlCol="0" anchor="t">
            <a:spAutoFit/>
          </a:bodyPr>
          <a:p>
            <a:pPr marL="285750" indent="-285750">
              <a:buFont typeface="Wingdings" panose="05000000000000000000" charset="0"/>
              <a:buChar char="l"/>
            </a:pPr>
            <a:r>
              <a:rPr lang="en-US"/>
              <a:t>See lab meterial.</a:t>
            </a:r>
            <a:endParaRPr lang="en-US"/>
          </a:p>
        </p:txBody>
      </p:sp>
      <p:pic>
        <p:nvPicPr>
          <p:cNvPr id="10" name="图片 9" descr="OIP"/>
          <p:cNvPicPr>
            <a:picLocks noChangeAspect="1"/>
          </p:cNvPicPr>
          <p:nvPr/>
        </p:nvPicPr>
        <p:blipFill>
          <a:blip r:embed="rId2"/>
          <a:stretch>
            <a:fillRect/>
          </a:stretch>
        </p:blipFill>
        <p:spPr>
          <a:xfrm>
            <a:off x="10597515" y="22225"/>
            <a:ext cx="1492885" cy="793750"/>
          </a:xfrm>
          <a:prstGeom prst="rect">
            <a:avLst/>
          </a:prstGeom>
        </p:spPr>
      </p:pic>
      <p:sp>
        <p:nvSpPr>
          <p:cNvPr id="11" name="文本框 10"/>
          <p:cNvSpPr txBox="1"/>
          <p:nvPr/>
        </p:nvSpPr>
        <p:spPr>
          <a:xfrm>
            <a:off x="477520" y="2317750"/>
            <a:ext cx="7863840" cy="368300"/>
          </a:xfrm>
          <a:prstGeom prst="rect">
            <a:avLst/>
          </a:prstGeom>
          <a:noFill/>
        </p:spPr>
        <p:txBody>
          <a:bodyPr wrap="square" rtlCol="0">
            <a:spAutoFit/>
          </a:bodyPr>
          <a:p>
            <a:pPr indent="0" algn="l">
              <a:buFont typeface="+mj-lt"/>
              <a:buNone/>
            </a:pPr>
            <a:r>
              <a:rPr lang="en-US" altLang="zh-CN" b="1" dirty="0">
                <a:solidFill>
                  <a:schemeClr val="tx1"/>
                </a:solidFill>
                <a:latin typeface="微软雅黑" panose="020B0503020204020204" pitchFamily="34" charset="-122"/>
                <a:ea typeface="微软雅黑" panose="020B0503020204020204" pitchFamily="34" charset="-122"/>
                <a:sym typeface="+mn-ea"/>
              </a:rPr>
              <a:t>2. Install essential libraries for Machine Learning in Python </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831215" y="2795905"/>
            <a:ext cx="11153140" cy="3138170"/>
          </a:xfrm>
          <a:prstGeom prst="rect">
            <a:avLst/>
          </a:prstGeom>
          <a:noFill/>
        </p:spPr>
        <p:txBody>
          <a:bodyPr wrap="square" rtlCol="0">
            <a:spAutoFit/>
          </a:bodyPr>
          <a:p>
            <a:pPr marL="285750" indent="-285750">
              <a:buFont typeface="Wingdings" panose="05000000000000000000" charset="0"/>
              <a:buChar char="l"/>
            </a:pPr>
            <a:r>
              <a:rPr lang="en-US" altLang="zh-CN" b="1"/>
              <a:t>Numpy</a:t>
            </a:r>
            <a:r>
              <a:rPr lang="zh-CN" altLang="en-US" b="1"/>
              <a:t>，</a:t>
            </a:r>
            <a:r>
              <a:rPr lang="zh-CN" altLang="en-US">
                <a:sym typeface="+mn-ea"/>
              </a:rPr>
              <a:t>a package with support for mathematical operations on multidimensional data—was the most imported package, used in nearly three-quarters of machine learning and data science projects.</a:t>
            </a:r>
            <a:r>
              <a:rPr lang="en-US" altLang="zh-CN"/>
              <a:t> </a:t>
            </a:r>
            <a:r>
              <a:rPr lang="zh-CN" altLang="en-US"/>
              <a:t>（</a:t>
            </a:r>
            <a:r>
              <a:rPr lang="zh-CN" altLang="en-US">
                <a:hlinkClick r:id="rId3" action="ppaction://hlinkfile"/>
              </a:rPr>
              <a:t>https://numpy.org/</a:t>
            </a:r>
            <a:r>
              <a:rPr lang="zh-CN" altLang="en-US"/>
              <a:t>）</a:t>
            </a:r>
            <a:endParaRPr lang="en-US" altLang="zh-CN"/>
          </a:p>
          <a:p>
            <a:pPr marL="285750" indent="-285750">
              <a:buFont typeface="Wingdings" panose="05000000000000000000" charset="0"/>
              <a:buChar char="l"/>
            </a:pPr>
            <a:r>
              <a:rPr lang="en-US" altLang="zh-CN" b="1">
                <a:sym typeface="+mn-ea"/>
              </a:rPr>
              <a:t>scipy,</a:t>
            </a:r>
            <a:r>
              <a:rPr lang="zh-CN" altLang="en-US">
                <a:sym typeface="+mn-ea"/>
              </a:rPr>
              <a:t> a package for scientific computation</a:t>
            </a:r>
            <a:r>
              <a:rPr lang="en-US" altLang="zh-CN">
                <a:sym typeface="+mn-ea"/>
              </a:rPr>
              <a:t>.</a:t>
            </a:r>
            <a:r>
              <a:rPr lang="zh-CN" altLang="en-US">
                <a:sym typeface="+mn-ea"/>
              </a:rPr>
              <a:t>（</a:t>
            </a:r>
            <a:r>
              <a:rPr lang="zh-CN" altLang="en-US">
                <a:sym typeface="+mn-ea"/>
                <a:hlinkClick r:id="rId4" action="ppaction://hlinkfile"/>
              </a:rPr>
              <a:t>https://www.scipy.org/</a:t>
            </a:r>
            <a:r>
              <a:rPr lang="zh-CN" altLang="en-US">
                <a:sym typeface="+mn-ea"/>
              </a:rPr>
              <a:t>）</a:t>
            </a:r>
            <a:endParaRPr lang="en-US" altLang="zh-CN">
              <a:sym typeface="+mn-ea"/>
            </a:endParaRPr>
          </a:p>
          <a:p>
            <a:pPr marL="285750" indent="-285750">
              <a:buFont typeface="Wingdings" panose="05000000000000000000" charset="0"/>
              <a:buChar char="l"/>
            </a:pPr>
            <a:r>
              <a:rPr lang="en-US" altLang="zh-CN" b="1">
                <a:sym typeface="+mn-ea"/>
              </a:rPr>
              <a:t>pandas, </a:t>
            </a:r>
            <a:r>
              <a:rPr lang="zh-CN" altLang="en-US">
                <a:sym typeface="+mn-ea"/>
              </a:rPr>
              <a:t>a very popular library</a:t>
            </a:r>
            <a:r>
              <a:rPr lang="en-US" altLang="zh-CN">
                <a:sym typeface="+mn-ea"/>
              </a:rPr>
              <a:t>,it </a:t>
            </a:r>
            <a:r>
              <a:rPr lang="zh-CN" altLang="en-US">
                <a:sym typeface="+mn-ea"/>
              </a:rPr>
              <a:t>can easily fetch data from different sources like SQL databases, CSV, Excel, JSON files and manipulate the data to perform operations on it. （</a:t>
            </a:r>
            <a:r>
              <a:rPr lang="zh-CN" altLang="en-US">
                <a:sym typeface="+mn-ea"/>
                <a:hlinkClick r:id="rId5" action="ppaction://hlinkfile"/>
              </a:rPr>
              <a:t>https://pandas.pydata.org/</a:t>
            </a:r>
            <a:r>
              <a:rPr lang="zh-CN" altLang="en-US">
                <a:sym typeface="+mn-ea"/>
              </a:rPr>
              <a:t>）</a:t>
            </a:r>
            <a:endParaRPr lang="zh-CN" altLang="en-US">
              <a:sym typeface="+mn-ea"/>
            </a:endParaRPr>
          </a:p>
          <a:p>
            <a:pPr marL="285750" indent="-285750">
              <a:buFont typeface="Wingdings" panose="05000000000000000000" charset="0"/>
              <a:buChar char="l"/>
            </a:pPr>
            <a:r>
              <a:rPr lang="en-US" altLang="zh-CN" b="1">
                <a:sym typeface="+mn-ea"/>
              </a:rPr>
              <a:t>matplotlib,</a:t>
            </a:r>
            <a:r>
              <a:rPr lang="en-US" altLang="zh-CN">
                <a:sym typeface="+mn-ea"/>
              </a:rPr>
              <a:t> </a:t>
            </a:r>
            <a:r>
              <a:rPr lang="zh-CN" altLang="en-US">
                <a:sym typeface="+mn-ea"/>
              </a:rPr>
              <a:t>a visualization library.（</a:t>
            </a:r>
            <a:r>
              <a:rPr lang="zh-CN" altLang="en-US">
                <a:sym typeface="+mn-ea"/>
                <a:hlinkClick r:id="rId6" action="ppaction://hlinkfile"/>
              </a:rPr>
              <a:t>https://matplotlib.org/</a:t>
            </a:r>
            <a:r>
              <a:rPr lang="zh-CN" altLang="en-US">
                <a:sym typeface="+mn-ea"/>
              </a:rPr>
              <a:t>）</a:t>
            </a:r>
            <a:endParaRPr lang="en-US" altLang="zh-CN"/>
          </a:p>
          <a:p>
            <a:pPr marL="285750" indent="-285750">
              <a:buFont typeface="Wingdings" panose="05000000000000000000" charset="0"/>
              <a:buChar char="l"/>
            </a:pPr>
            <a:r>
              <a:rPr lang="en-US" altLang="zh-CN" b="1">
                <a:sym typeface="+mn-ea"/>
              </a:rPr>
              <a:t>scikit-learn ,</a:t>
            </a:r>
            <a:r>
              <a:rPr lang="zh-CN" altLang="en-US">
                <a:sym typeface="+mn-ea"/>
              </a:rPr>
              <a:t>Scikit-learn is one the most popular ML libraries. It supports many supervised and unsupervised learning algorithms. Examples include linear and logistic regressions, decision trees, clustering, k-means and so on.For a novice in ML, Scikit-learn is a more-than-sufficient tool to work with, until you start implementing more complex algorithms.（</a:t>
            </a:r>
            <a:r>
              <a:rPr lang="zh-CN" altLang="en-US">
                <a:sym typeface="+mn-ea"/>
                <a:hlinkClick r:id="rId7" action="ppaction://hlinkfile"/>
              </a:rPr>
              <a:t>https://scikit-learn.org/stable/index.html</a:t>
            </a:r>
            <a:r>
              <a:rPr lang="zh-CN" altLang="en-US">
                <a:sym typeface="+mn-ea"/>
              </a:rPr>
              <a:t>）</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54848" y="4425242"/>
            <a:ext cx="3625154" cy="2432758"/>
          </a:xfrm>
          <a:prstGeom prst="rect">
            <a:avLst/>
          </a:prstGeom>
        </p:spPr>
      </p:pic>
      <p:sp>
        <p:nvSpPr>
          <p:cNvPr id="6" name="文本框 5"/>
          <p:cNvSpPr txBox="1"/>
          <p:nvPr/>
        </p:nvSpPr>
        <p:spPr>
          <a:xfrm>
            <a:off x="4792345" y="1959562"/>
            <a:ext cx="2550160"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a:t>
            </a:r>
            <a:r>
              <a:rPr lang="en-US" altLang="zh-CN" sz="3200" dirty="0">
                <a:solidFill>
                  <a:srgbClr val="0070C0"/>
                </a:solidFill>
                <a:latin typeface="微软雅黑" panose="020B0503020204020204" pitchFamily="34" charset="-122"/>
                <a:ea typeface="微软雅黑" panose="020B0503020204020204" pitchFamily="34" charset="-122"/>
              </a:rPr>
              <a:t>THREE</a:t>
            </a:r>
            <a:endParaRPr lang="en-US" altLang="zh-CN"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255105" y="2780509"/>
            <a:ext cx="3123565" cy="922020"/>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rPr>
              <a:t>Lab Task</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0" cy="17335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Tm="3101">
        <p:random/>
      </p:transition>
    </mc:Choice>
    <mc:Fallback>
      <p:transition advTm="3101">
        <p:random/>
      </p:transition>
    </mc:Fallback>
  </mc:AlternateContent>
  <p:timing>
    <p:tnLst>
      <p:par>
        <p:cTn id="1" dur="indefinite" restart="never" nodeType="tmRoot"/>
      </p:par>
    </p:tnLst>
    <p:bldLst>
      <p:bldP spid="6" grpId="0"/>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3" name="文本框 2"/>
          <p:cNvSpPr txBox="1"/>
          <p:nvPr/>
        </p:nvSpPr>
        <p:spPr>
          <a:xfrm>
            <a:off x="712304" y="185990"/>
            <a:ext cx="1815465" cy="583565"/>
          </a:xfrm>
          <a:prstGeom prst="rect">
            <a:avLst/>
          </a:prstGeom>
          <a:noFill/>
        </p:spPr>
        <p:txBody>
          <a:bodyPr wrap="none" rtlCol="0">
            <a:spAutoFit/>
          </a:bodyPr>
          <a:lstStyle/>
          <a:p>
            <a:pPr algn="l"/>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 Task</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4" name="圆角矩形 3"/>
          <p:cNvSpPr/>
          <p:nvPr/>
        </p:nvSpPr>
        <p:spPr>
          <a:xfrm>
            <a:off x="0" y="84704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9"/>
          <p:cNvSpPr>
            <a:spLocks noGrp="1"/>
          </p:cNvSpPr>
          <p:nvPr>
            <p:ph idx="1"/>
          </p:nvPr>
        </p:nvSpPr>
        <p:spPr>
          <a:xfrm>
            <a:off x="203835" y="1153160"/>
            <a:ext cx="11079480" cy="4142105"/>
          </a:xfrm>
        </p:spPr>
        <p:txBody>
          <a:bodyPr>
            <a:noAutofit/>
          </a:bodyPr>
          <a:p>
            <a:pPr marL="0" indent="0">
              <a:buFont typeface="Wingdings" panose="05000000000000000000" pitchFamily="2" charset="2"/>
              <a:buNone/>
            </a:pPr>
            <a:r>
              <a:rPr lang="en-US" altLang="zh-CN" dirty="0">
                <a:latin typeface="+mn-lt"/>
              </a:rPr>
              <a:t>Install and configure your development environment on your own computer.</a:t>
            </a:r>
            <a:endParaRPr lang="en-US" altLang="zh-CN" dirty="0">
              <a:latin typeface="+mn-lt"/>
            </a:endParaRPr>
          </a:p>
          <a:p>
            <a:pPr marL="0" indent="0">
              <a:buFont typeface="Wingdings" panose="05000000000000000000" pitchFamily="2" charset="2"/>
              <a:buNone/>
            </a:pPr>
            <a:endParaRPr lang="en-US" altLang="zh-CN" dirty="0">
              <a:latin typeface="+mn-lt"/>
            </a:endParaRPr>
          </a:p>
          <a:p>
            <a:pPr marL="0" indent="0">
              <a:buFont typeface="Wingdings" panose="05000000000000000000" pitchFamily="2" charset="2"/>
              <a:buNone/>
            </a:pPr>
            <a:r>
              <a:rPr lang="en-US" altLang="zh-CN" dirty="0">
                <a:latin typeface="+mn-lt"/>
              </a:rPr>
              <a:t>Create new Python environment. Run HelloWorld.py and standardplot.py in this environment.</a:t>
            </a:r>
            <a:endParaRPr lang="en-US" altLang="zh-CN" dirty="0">
              <a:latin typeface="+mn-lt"/>
            </a:endParaRPr>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13720">
        <p:random/>
      </p:transition>
    </mc:Choice>
    <mc:Fallback>
      <p:transition advTm="13720">
        <p:random/>
      </p:transition>
    </mc:Fallback>
  </mc:AlternateContent>
  <p:timing>
    <p:tnLst>
      <p:par>
        <p:cTn id="1" dur="indefinite" restart="never" nodeType="tmRoot"/>
      </p:par>
    </p:tnLst>
    <p:bldLst>
      <p:bldP spid="3" grpId="0"/>
      <p:bldP spid="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803900" y="3822065"/>
            <a:ext cx="2474595" cy="2474595"/>
          </a:xfrm>
          <a:prstGeom prst="rect">
            <a:avLst/>
          </a:prstGeom>
        </p:spPr>
      </p:pic>
      <p:sp>
        <p:nvSpPr>
          <p:cNvPr id="28" name="任意多边形 27"/>
          <p:cNvSpPr/>
          <p:nvPr/>
        </p:nvSpPr>
        <p:spPr>
          <a:xfrm>
            <a:off x="0" y="5892799"/>
            <a:ext cx="12192000" cy="965201"/>
          </a:xfrm>
          <a:custGeom>
            <a:avLst/>
            <a:gdLst>
              <a:gd name="connsiteX0" fmla="*/ 10231360 w 10231360"/>
              <a:gd name="connsiteY0" fmla="*/ 0 h 902627"/>
              <a:gd name="connsiteX1" fmla="*/ 10231360 w 10231360"/>
              <a:gd name="connsiteY1" fmla="*/ 902627 h 902627"/>
              <a:gd name="connsiteX2" fmla="*/ 0 w 10231360"/>
              <a:gd name="connsiteY2" fmla="*/ 902627 h 902627"/>
              <a:gd name="connsiteX3" fmla="*/ 0 w 10231360"/>
              <a:gd name="connsiteY3" fmla="*/ 458936 h 902627"/>
              <a:gd name="connsiteX4" fmla="*/ 401188 w 10231360"/>
              <a:gd name="connsiteY4" fmla="*/ 411519 h 902627"/>
              <a:gd name="connsiteX5" fmla="*/ 9532071 w 10231360"/>
              <a:gd name="connsiteY5" fmla="*/ 2711 h 902627"/>
              <a:gd name="connsiteX0-1" fmla="*/ 10231360 w 10231360"/>
              <a:gd name="connsiteY0-2" fmla="*/ 0 h 902627"/>
              <a:gd name="connsiteX1-3" fmla="*/ 10231360 w 10231360"/>
              <a:gd name="connsiteY1-4" fmla="*/ 902627 h 902627"/>
              <a:gd name="connsiteX2-5" fmla="*/ 0 w 10231360"/>
              <a:gd name="connsiteY2-6" fmla="*/ 902627 h 902627"/>
              <a:gd name="connsiteX3-7" fmla="*/ 25400 w 10231360"/>
              <a:gd name="connsiteY3-8" fmla="*/ 865336 h 902627"/>
              <a:gd name="connsiteX4-9" fmla="*/ 401188 w 10231360"/>
              <a:gd name="connsiteY4-10" fmla="*/ 411519 h 902627"/>
              <a:gd name="connsiteX5-11" fmla="*/ 9532071 w 10231360"/>
              <a:gd name="connsiteY5-12" fmla="*/ 2711 h 902627"/>
              <a:gd name="connsiteX6" fmla="*/ 10231360 w 10231360"/>
              <a:gd name="connsiteY6" fmla="*/ 0 h 902627"/>
              <a:gd name="connsiteX0-13" fmla="*/ 10231360 w 10231360"/>
              <a:gd name="connsiteY0-14" fmla="*/ 0 h 902627"/>
              <a:gd name="connsiteX1-15" fmla="*/ 10231360 w 10231360"/>
              <a:gd name="connsiteY1-16" fmla="*/ 902627 h 902627"/>
              <a:gd name="connsiteX2-17" fmla="*/ 0 w 10231360"/>
              <a:gd name="connsiteY2-18" fmla="*/ 902627 h 902627"/>
              <a:gd name="connsiteX3-19" fmla="*/ 25400 w 10231360"/>
              <a:gd name="connsiteY3-20" fmla="*/ 865336 h 902627"/>
              <a:gd name="connsiteX4-21" fmla="*/ 401188 w 10231360"/>
              <a:gd name="connsiteY4-22" fmla="*/ 411519 h 902627"/>
              <a:gd name="connsiteX5-23" fmla="*/ 9532071 w 10231360"/>
              <a:gd name="connsiteY5-24" fmla="*/ 2711 h 902627"/>
              <a:gd name="connsiteX6-25" fmla="*/ 10231360 w 10231360"/>
              <a:gd name="connsiteY6-26" fmla="*/ 0 h 902627"/>
              <a:gd name="connsiteX0-27" fmla="*/ 10231360 w 10231360"/>
              <a:gd name="connsiteY0-28" fmla="*/ 0 h 902627"/>
              <a:gd name="connsiteX1-29" fmla="*/ 10231360 w 10231360"/>
              <a:gd name="connsiteY1-30" fmla="*/ 902627 h 902627"/>
              <a:gd name="connsiteX2-31" fmla="*/ 0 w 10231360"/>
              <a:gd name="connsiteY2-32" fmla="*/ 902627 h 902627"/>
              <a:gd name="connsiteX3-33" fmla="*/ 25400 w 10231360"/>
              <a:gd name="connsiteY3-34" fmla="*/ 865336 h 902627"/>
              <a:gd name="connsiteX4-35" fmla="*/ 477388 w 10231360"/>
              <a:gd name="connsiteY4-36" fmla="*/ 525819 h 902627"/>
              <a:gd name="connsiteX5-37" fmla="*/ 9532071 w 10231360"/>
              <a:gd name="connsiteY5-38" fmla="*/ 2711 h 902627"/>
              <a:gd name="connsiteX6-39" fmla="*/ 10231360 w 10231360"/>
              <a:gd name="connsiteY6-40" fmla="*/ 0 h 902627"/>
              <a:gd name="connsiteX0-41" fmla="*/ 10231360 w 10231360"/>
              <a:gd name="connsiteY0-42" fmla="*/ 0 h 902627"/>
              <a:gd name="connsiteX1-43" fmla="*/ 10231360 w 10231360"/>
              <a:gd name="connsiteY1-44" fmla="*/ 902627 h 902627"/>
              <a:gd name="connsiteX2-45" fmla="*/ 0 w 10231360"/>
              <a:gd name="connsiteY2-46" fmla="*/ 902627 h 902627"/>
              <a:gd name="connsiteX3-47" fmla="*/ 25400 w 10231360"/>
              <a:gd name="connsiteY3-48" fmla="*/ 865336 h 902627"/>
              <a:gd name="connsiteX4-49" fmla="*/ 477388 w 10231360"/>
              <a:gd name="connsiteY4-50" fmla="*/ 525819 h 902627"/>
              <a:gd name="connsiteX5-51" fmla="*/ 9532071 w 10231360"/>
              <a:gd name="connsiteY5-52" fmla="*/ 2711 h 902627"/>
              <a:gd name="connsiteX6-53" fmla="*/ 10231360 w 10231360"/>
              <a:gd name="connsiteY6-54" fmla="*/ 0 h 902627"/>
              <a:gd name="connsiteX0-55" fmla="*/ 10231360 w 10231360"/>
              <a:gd name="connsiteY0-56" fmla="*/ 0 h 902627"/>
              <a:gd name="connsiteX1-57" fmla="*/ 10231360 w 10231360"/>
              <a:gd name="connsiteY1-58" fmla="*/ 902627 h 902627"/>
              <a:gd name="connsiteX2-59" fmla="*/ 0 w 10231360"/>
              <a:gd name="connsiteY2-60" fmla="*/ 902627 h 902627"/>
              <a:gd name="connsiteX3-61" fmla="*/ 25400 w 10231360"/>
              <a:gd name="connsiteY3-62" fmla="*/ 865336 h 902627"/>
              <a:gd name="connsiteX4-63" fmla="*/ 553588 w 10231360"/>
              <a:gd name="connsiteY4-64" fmla="*/ 576619 h 902627"/>
              <a:gd name="connsiteX5-65" fmla="*/ 9532071 w 10231360"/>
              <a:gd name="connsiteY5-66" fmla="*/ 2711 h 902627"/>
              <a:gd name="connsiteX6-67" fmla="*/ 10231360 w 10231360"/>
              <a:gd name="connsiteY6-68" fmla="*/ 0 h 902627"/>
              <a:gd name="connsiteX0-69" fmla="*/ 10231360 w 10231360"/>
              <a:gd name="connsiteY0-70" fmla="*/ 0 h 902627"/>
              <a:gd name="connsiteX1-71" fmla="*/ 10231360 w 10231360"/>
              <a:gd name="connsiteY1-72" fmla="*/ 902627 h 902627"/>
              <a:gd name="connsiteX2-73" fmla="*/ 0 w 10231360"/>
              <a:gd name="connsiteY2-74" fmla="*/ 902627 h 902627"/>
              <a:gd name="connsiteX3-75" fmla="*/ 25400 w 10231360"/>
              <a:gd name="connsiteY3-76" fmla="*/ 865336 h 902627"/>
              <a:gd name="connsiteX4-77" fmla="*/ 553588 w 10231360"/>
              <a:gd name="connsiteY4-78" fmla="*/ 576619 h 902627"/>
              <a:gd name="connsiteX5-79" fmla="*/ 9532071 w 10231360"/>
              <a:gd name="connsiteY5-80" fmla="*/ 2711 h 902627"/>
              <a:gd name="connsiteX6-81" fmla="*/ 10231360 w 10231360"/>
              <a:gd name="connsiteY6-82" fmla="*/ 0 h 902627"/>
              <a:gd name="connsiteX0-83" fmla="*/ 10231360 w 10231360"/>
              <a:gd name="connsiteY0-84" fmla="*/ 0 h 902627"/>
              <a:gd name="connsiteX1-85" fmla="*/ 10231360 w 10231360"/>
              <a:gd name="connsiteY1-86" fmla="*/ 902627 h 902627"/>
              <a:gd name="connsiteX2-87" fmla="*/ 0 w 10231360"/>
              <a:gd name="connsiteY2-88" fmla="*/ 902627 h 902627"/>
              <a:gd name="connsiteX3-89" fmla="*/ 25400 w 10231360"/>
              <a:gd name="connsiteY3-90" fmla="*/ 865336 h 902627"/>
              <a:gd name="connsiteX4-91" fmla="*/ 553588 w 10231360"/>
              <a:gd name="connsiteY4-92" fmla="*/ 576619 h 902627"/>
              <a:gd name="connsiteX5-93" fmla="*/ 9532071 w 10231360"/>
              <a:gd name="connsiteY5-94" fmla="*/ 2711 h 902627"/>
              <a:gd name="connsiteX6-95" fmla="*/ 10231360 w 10231360"/>
              <a:gd name="connsiteY6-96" fmla="*/ 0 h 902627"/>
              <a:gd name="connsiteX0-97" fmla="*/ 10231360 w 10231360"/>
              <a:gd name="connsiteY0-98" fmla="*/ 0 h 902627"/>
              <a:gd name="connsiteX1-99" fmla="*/ 10231360 w 10231360"/>
              <a:gd name="connsiteY1-100" fmla="*/ 902627 h 902627"/>
              <a:gd name="connsiteX2-101" fmla="*/ 0 w 10231360"/>
              <a:gd name="connsiteY2-102" fmla="*/ 902627 h 902627"/>
              <a:gd name="connsiteX3-103" fmla="*/ 25400 w 10231360"/>
              <a:gd name="connsiteY3-104" fmla="*/ 865336 h 902627"/>
              <a:gd name="connsiteX4-105" fmla="*/ 553588 w 10231360"/>
              <a:gd name="connsiteY4-106" fmla="*/ 576619 h 902627"/>
              <a:gd name="connsiteX5-107" fmla="*/ 9532071 w 10231360"/>
              <a:gd name="connsiteY5-108" fmla="*/ 2711 h 902627"/>
              <a:gd name="connsiteX6-109" fmla="*/ 10231360 w 10231360"/>
              <a:gd name="connsiteY6-110" fmla="*/ 0 h 902627"/>
              <a:gd name="connsiteX0-111" fmla="*/ 10231360 w 10231360"/>
              <a:gd name="connsiteY0-112" fmla="*/ 0 h 902627"/>
              <a:gd name="connsiteX1-113" fmla="*/ 10231360 w 10231360"/>
              <a:gd name="connsiteY1-114" fmla="*/ 902627 h 902627"/>
              <a:gd name="connsiteX2-115" fmla="*/ 0 w 10231360"/>
              <a:gd name="connsiteY2-116" fmla="*/ 902627 h 902627"/>
              <a:gd name="connsiteX3-117" fmla="*/ 25400 w 10231360"/>
              <a:gd name="connsiteY3-118" fmla="*/ 865336 h 902627"/>
              <a:gd name="connsiteX4-119" fmla="*/ 553588 w 10231360"/>
              <a:gd name="connsiteY4-120" fmla="*/ 576619 h 902627"/>
              <a:gd name="connsiteX5-121" fmla="*/ 9532071 w 10231360"/>
              <a:gd name="connsiteY5-122" fmla="*/ 2711 h 902627"/>
              <a:gd name="connsiteX6-123" fmla="*/ 10231360 w 10231360"/>
              <a:gd name="connsiteY6-124" fmla="*/ 0 h 902627"/>
              <a:gd name="connsiteX0-125" fmla="*/ 10231360 w 10231360"/>
              <a:gd name="connsiteY0-126" fmla="*/ 19372 h 921999"/>
              <a:gd name="connsiteX1-127" fmla="*/ 10231360 w 10231360"/>
              <a:gd name="connsiteY1-128" fmla="*/ 921999 h 921999"/>
              <a:gd name="connsiteX2-129" fmla="*/ 0 w 10231360"/>
              <a:gd name="connsiteY2-130" fmla="*/ 921999 h 921999"/>
              <a:gd name="connsiteX3-131" fmla="*/ 25400 w 10231360"/>
              <a:gd name="connsiteY3-132" fmla="*/ 884708 h 921999"/>
              <a:gd name="connsiteX4-133" fmla="*/ 553588 w 10231360"/>
              <a:gd name="connsiteY4-134" fmla="*/ 595991 h 921999"/>
              <a:gd name="connsiteX5-135" fmla="*/ 9532071 w 10231360"/>
              <a:gd name="connsiteY5-136" fmla="*/ 22083 h 921999"/>
              <a:gd name="connsiteX6-137" fmla="*/ 10231360 w 10231360"/>
              <a:gd name="connsiteY6-138" fmla="*/ 19372 h 921999"/>
              <a:gd name="connsiteX0-139" fmla="*/ 10231360 w 10231360"/>
              <a:gd name="connsiteY0-140" fmla="*/ 23603 h 926230"/>
              <a:gd name="connsiteX1-141" fmla="*/ 10231360 w 10231360"/>
              <a:gd name="connsiteY1-142" fmla="*/ 926230 h 926230"/>
              <a:gd name="connsiteX2-143" fmla="*/ 0 w 10231360"/>
              <a:gd name="connsiteY2-144" fmla="*/ 926230 h 926230"/>
              <a:gd name="connsiteX3-145" fmla="*/ 25400 w 10231360"/>
              <a:gd name="connsiteY3-146" fmla="*/ 888939 h 926230"/>
              <a:gd name="connsiteX4-147" fmla="*/ 553588 w 10231360"/>
              <a:gd name="connsiteY4-148" fmla="*/ 600222 h 926230"/>
              <a:gd name="connsiteX5-149" fmla="*/ 9532071 w 10231360"/>
              <a:gd name="connsiteY5-150" fmla="*/ 26314 h 926230"/>
              <a:gd name="connsiteX6-151" fmla="*/ 10231360 w 10231360"/>
              <a:gd name="connsiteY6-152" fmla="*/ 23603 h 926230"/>
              <a:gd name="connsiteX0-153" fmla="*/ 10231360 w 10231360"/>
              <a:gd name="connsiteY0-154" fmla="*/ 0 h 902627"/>
              <a:gd name="connsiteX1-155" fmla="*/ 10231360 w 10231360"/>
              <a:gd name="connsiteY1-156" fmla="*/ 902627 h 902627"/>
              <a:gd name="connsiteX2-157" fmla="*/ 0 w 10231360"/>
              <a:gd name="connsiteY2-158" fmla="*/ 902627 h 902627"/>
              <a:gd name="connsiteX3-159" fmla="*/ 25400 w 10231360"/>
              <a:gd name="connsiteY3-160" fmla="*/ 865336 h 902627"/>
              <a:gd name="connsiteX4-161" fmla="*/ 553588 w 10231360"/>
              <a:gd name="connsiteY4-162" fmla="*/ 576619 h 902627"/>
              <a:gd name="connsiteX5-163" fmla="*/ 9532071 w 10231360"/>
              <a:gd name="connsiteY5-164" fmla="*/ 2711 h 902627"/>
              <a:gd name="connsiteX6-165" fmla="*/ 10231360 w 10231360"/>
              <a:gd name="connsiteY6-166" fmla="*/ 0 h 902627"/>
              <a:gd name="connsiteX0-167" fmla="*/ 10240885 w 10240885"/>
              <a:gd name="connsiteY0-168" fmla="*/ 0 h 969302"/>
              <a:gd name="connsiteX1-169" fmla="*/ 10231360 w 10240885"/>
              <a:gd name="connsiteY1-170" fmla="*/ 969302 h 969302"/>
              <a:gd name="connsiteX2-171" fmla="*/ 0 w 10240885"/>
              <a:gd name="connsiteY2-172" fmla="*/ 969302 h 969302"/>
              <a:gd name="connsiteX3-173" fmla="*/ 25400 w 10240885"/>
              <a:gd name="connsiteY3-174" fmla="*/ 932011 h 969302"/>
              <a:gd name="connsiteX4-175" fmla="*/ 553588 w 10240885"/>
              <a:gd name="connsiteY4-176" fmla="*/ 643294 h 969302"/>
              <a:gd name="connsiteX5-177" fmla="*/ 9532071 w 10240885"/>
              <a:gd name="connsiteY5-178" fmla="*/ 69386 h 969302"/>
              <a:gd name="connsiteX6-179" fmla="*/ 10240885 w 10240885"/>
              <a:gd name="connsiteY6-180" fmla="*/ 0 h 969302"/>
              <a:gd name="connsiteX0-181" fmla="*/ 10240885 w 10240885"/>
              <a:gd name="connsiteY0-182" fmla="*/ 6814 h 976116"/>
              <a:gd name="connsiteX1-183" fmla="*/ 10231360 w 10240885"/>
              <a:gd name="connsiteY1-184" fmla="*/ 976116 h 976116"/>
              <a:gd name="connsiteX2-185" fmla="*/ 0 w 10240885"/>
              <a:gd name="connsiteY2-186" fmla="*/ 976116 h 976116"/>
              <a:gd name="connsiteX3-187" fmla="*/ 25400 w 10240885"/>
              <a:gd name="connsiteY3-188" fmla="*/ 938825 h 976116"/>
              <a:gd name="connsiteX4-189" fmla="*/ 553588 w 10240885"/>
              <a:gd name="connsiteY4-190" fmla="*/ 650108 h 976116"/>
              <a:gd name="connsiteX5-191" fmla="*/ 9541596 w 10240885"/>
              <a:gd name="connsiteY5-192" fmla="*/ 0 h 976116"/>
              <a:gd name="connsiteX6-193" fmla="*/ 10240885 w 10240885"/>
              <a:gd name="connsiteY6-194" fmla="*/ 6814 h 976116"/>
              <a:gd name="connsiteX0-195" fmla="*/ 10240885 w 10240885"/>
              <a:gd name="connsiteY0-196" fmla="*/ 6814 h 976116"/>
              <a:gd name="connsiteX1-197" fmla="*/ 10231360 w 10240885"/>
              <a:gd name="connsiteY1-198" fmla="*/ 976116 h 976116"/>
              <a:gd name="connsiteX2-199" fmla="*/ 0 w 10240885"/>
              <a:gd name="connsiteY2-200" fmla="*/ 976116 h 976116"/>
              <a:gd name="connsiteX3-201" fmla="*/ 25400 w 10240885"/>
              <a:gd name="connsiteY3-202" fmla="*/ 938825 h 976116"/>
              <a:gd name="connsiteX4-203" fmla="*/ 553588 w 10240885"/>
              <a:gd name="connsiteY4-204" fmla="*/ 650108 h 976116"/>
              <a:gd name="connsiteX5-205" fmla="*/ 9541596 w 10240885"/>
              <a:gd name="connsiteY5-206" fmla="*/ 0 h 976116"/>
              <a:gd name="connsiteX6-207" fmla="*/ 10240885 w 10240885"/>
              <a:gd name="connsiteY6-208" fmla="*/ 6814 h 976116"/>
              <a:gd name="connsiteX0-209" fmla="*/ 10240885 w 10240885"/>
              <a:gd name="connsiteY0-210" fmla="*/ 6814 h 976116"/>
              <a:gd name="connsiteX1-211" fmla="*/ 10231360 w 10240885"/>
              <a:gd name="connsiteY1-212" fmla="*/ 976116 h 976116"/>
              <a:gd name="connsiteX2-213" fmla="*/ 0 w 10240885"/>
              <a:gd name="connsiteY2-214" fmla="*/ 976116 h 976116"/>
              <a:gd name="connsiteX3-215" fmla="*/ 25400 w 10240885"/>
              <a:gd name="connsiteY3-216" fmla="*/ 938825 h 976116"/>
              <a:gd name="connsiteX4-217" fmla="*/ 553588 w 10240885"/>
              <a:gd name="connsiteY4-218" fmla="*/ 650108 h 976116"/>
              <a:gd name="connsiteX5-219" fmla="*/ 9541596 w 10240885"/>
              <a:gd name="connsiteY5-220" fmla="*/ 0 h 976116"/>
              <a:gd name="connsiteX6-221" fmla="*/ 10240885 w 10240885"/>
              <a:gd name="connsiteY6-222" fmla="*/ 6814 h 976116"/>
              <a:gd name="connsiteX0-223" fmla="*/ 10240885 w 10240885"/>
              <a:gd name="connsiteY0-224" fmla="*/ 6814 h 976116"/>
              <a:gd name="connsiteX1-225" fmla="*/ 10231360 w 10240885"/>
              <a:gd name="connsiteY1-226" fmla="*/ 976116 h 976116"/>
              <a:gd name="connsiteX2-227" fmla="*/ 0 w 10240885"/>
              <a:gd name="connsiteY2-228" fmla="*/ 976116 h 976116"/>
              <a:gd name="connsiteX3-229" fmla="*/ 25400 w 10240885"/>
              <a:gd name="connsiteY3-230" fmla="*/ 938825 h 976116"/>
              <a:gd name="connsiteX4-231" fmla="*/ 553588 w 10240885"/>
              <a:gd name="connsiteY4-232" fmla="*/ 650108 h 976116"/>
              <a:gd name="connsiteX5-233" fmla="*/ 9541596 w 10240885"/>
              <a:gd name="connsiteY5-234" fmla="*/ 0 h 976116"/>
              <a:gd name="connsiteX6-235" fmla="*/ 10240885 w 10240885"/>
              <a:gd name="connsiteY6-236" fmla="*/ 6814 h 976116"/>
              <a:gd name="connsiteX0-237" fmla="*/ 10240885 w 10240885"/>
              <a:gd name="connsiteY0-238" fmla="*/ 6814 h 976116"/>
              <a:gd name="connsiteX1-239" fmla="*/ 10231360 w 10240885"/>
              <a:gd name="connsiteY1-240" fmla="*/ 976116 h 976116"/>
              <a:gd name="connsiteX2-241" fmla="*/ 0 w 10240885"/>
              <a:gd name="connsiteY2-242" fmla="*/ 976116 h 976116"/>
              <a:gd name="connsiteX3-243" fmla="*/ 25400 w 10240885"/>
              <a:gd name="connsiteY3-244" fmla="*/ 938825 h 976116"/>
              <a:gd name="connsiteX4-245" fmla="*/ 553588 w 10240885"/>
              <a:gd name="connsiteY4-246" fmla="*/ 650108 h 976116"/>
              <a:gd name="connsiteX5-247" fmla="*/ 9541596 w 10240885"/>
              <a:gd name="connsiteY5-248" fmla="*/ 0 h 976116"/>
              <a:gd name="connsiteX6-249" fmla="*/ 10240885 w 10240885"/>
              <a:gd name="connsiteY6-250" fmla="*/ 6814 h 976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0240885" h="976116">
                <a:moveTo>
                  <a:pt x="10240885" y="6814"/>
                </a:moveTo>
                <a:lnTo>
                  <a:pt x="10231360" y="976116"/>
                </a:lnTo>
                <a:lnTo>
                  <a:pt x="0" y="976116"/>
                </a:lnTo>
                <a:lnTo>
                  <a:pt x="25400" y="938825"/>
                </a:lnTo>
                <a:cubicBezTo>
                  <a:pt x="165479" y="827769"/>
                  <a:pt x="311909" y="716714"/>
                  <a:pt x="553588" y="650108"/>
                </a:cubicBezTo>
                <a:cubicBezTo>
                  <a:pt x="2924822" y="-19185"/>
                  <a:pt x="5922313" y="29360"/>
                  <a:pt x="9541596" y="0"/>
                </a:cubicBezTo>
                <a:cubicBezTo>
                  <a:pt x="9784217" y="8621"/>
                  <a:pt x="10007789" y="7718"/>
                  <a:pt x="10240885" y="681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396" y="5952076"/>
            <a:ext cx="12151604" cy="905924"/>
          </a:xfrm>
          <a:custGeom>
            <a:avLst/>
            <a:gdLst>
              <a:gd name="connsiteX0" fmla="*/ 12151604 w 12151604"/>
              <a:gd name="connsiteY0" fmla="*/ 0 h 905924"/>
              <a:gd name="connsiteX1" fmla="*/ 12151604 w 12151604"/>
              <a:gd name="connsiteY1" fmla="*/ 905924 h 905924"/>
              <a:gd name="connsiteX2" fmla="*/ 0 w 12151604"/>
              <a:gd name="connsiteY2" fmla="*/ 905924 h 905924"/>
              <a:gd name="connsiteX3" fmla="*/ 25698 w 12151604"/>
              <a:gd name="connsiteY3" fmla="*/ 879978 h 905924"/>
              <a:gd name="connsiteX4" fmla="*/ 11452315 w 12151604"/>
              <a:gd name="connsiteY4" fmla="*/ 2711 h 90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1604" h="905924">
                <a:moveTo>
                  <a:pt x="12151604" y="0"/>
                </a:moveTo>
                <a:lnTo>
                  <a:pt x="12151604" y="905924"/>
                </a:lnTo>
                <a:lnTo>
                  <a:pt x="0" y="905924"/>
                </a:lnTo>
                <a:lnTo>
                  <a:pt x="25698" y="879978"/>
                </a:lnTo>
                <a:cubicBezTo>
                  <a:pt x="637563" y="417420"/>
                  <a:pt x="5427383" y="49686"/>
                  <a:pt x="11452315" y="271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2007"/>
          <a:stretch>
            <a:fillRect/>
          </a:stretch>
        </p:blipFill>
        <p:spPr>
          <a:xfrm>
            <a:off x="8194520" y="1638300"/>
            <a:ext cx="4128081" cy="5114925"/>
          </a:xfrm>
          <a:prstGeom prst="rect">
            <a:avLst/>
          </a:prstGeom>
        </p:spPr>
      </p:pic>
      <p:sp>
        <p:nvSpPr>
          <p:cNvPr id="10" name="矩形 9"/>
          <p:cNvSpPr/>
          <p:nvPr/>
        </p:nvSpPr>
        <p:spPr>
          <a:xfrm>
            <a:off x="638175" y="1308511"/>
            <a:ext cx="4600940" cy="1569660"/>
          </a:xfrm>
          <a:prstGeom prst="rect">
            <a:avLst/>
          </a:prstGeom>
        </p:spPr>
        <p:txBody>
          <a:bodyPr wrap="none">
            <a:spAutoFit/>
          </a:bodyPr>
          <a:lstStyle/>
          <a:p>
            <a:r>
              <a:rPr lang="en-US" altLang="zh-CN" sz="9600" b="1" dirty="0" smtClean="0">
                <a:solidFill>
                  <a:srgbClr val="0070C0"/>
                </a:solidFill>
                <a:latin typeface="微软雅黑" panose="020B0503020204020204" pitchFamily="34" charset="-122"/>
                <a:ea typeface="微软雅黑" panose="020B0503020204020204" pitchFamily="34" charset="-122"/>
              </a:rPr>
              <a:t>Thanks</a:t>
            </a:r>
            <a:endParaRPr lang="zh-CN" altLang="en-US" sz="9600" b="1" dirty="0">
              <a:solidFill>
                <a:srgbClr val="0070C0"/>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896" y="5403484"/>
            <a:ext cx="937736" cy="1047750"/>
          </a:xfrm>
          <a:prstGeom prst="rect">
            <a:avLst/>
          </a:prstGeom>
        </p:spPr>
      </p:pic>
      <p:sp>
        <p:nvSpPr>
          <p:cNvPr id="4" name="文本框 3"/>
          <p:cNvSpPr txBox="1"/>
          <p:nvPr/>
        </p:nvSpPr>
        <p:spPr>
          <a:xfrm>
            <a:off x="1758315" y="2878455"/>
            <a:ext cx="4805680" cy="1198880"/>
          </a:xfrm>
          <a:prstGeom prst="rect">
            <a:avLst/>
          </a:prstGeom>
          <a:noFill/>
        </p:spPr>
        <p:txBody>
          <a:bodyPr wrap="square" rtlCol="0">
            <a:spAutoFit/>
          </a:bodyPr>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贾艳红  </a:t>
            </a:r>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Jana</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Email:jiayh@mail.sustech.edu.cn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zh-CN" altLang="en-US" b="1">
                <a:latin typeface="Times New Roman" panose="02020603050405020304" charset="0"/>
                <a:ea typeface="华文楷体" panose="02010600040101010101" charset="-122"/>
                <a:cs typeface="Times New Roman" panose="02020603050405020304" charset="0"/>
                <a:sym typeface="+mn-ea"/>
              </a:rPr>
              <a:t>王大兴</a:t>
            </a:r>
            <a:endParaRPr lang="zh-CN" altLang="en-US"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b="1">
                <a:latin typeface="Times New Roman" panose="02020603050405020304" charset="0"/>
                <a:ea typeface="华文楷体" panose="02010600040101010101" charset="-122"/>
                <a:cs typeface="Times New Roman" panose="02020603050405020304" charset="0"/>
                <a:sym typeface="+mn-ea"/>
              </a:rPr>
              <a:t>Email: wangdx3</a:t>
            </a:r>
            <a:r>
              <a:rPr lang="en-US" altLang="zh-CN" b="1">
                <a:latin typeface="Times New Roman" panose="02020603050405020304" charset="0"/>
                <a:ea typeface="华文楷体" panose="02010600040101010101" charset="-122"/>
                <a:cs typeface="Times New Roman" panose="02020603050405020304" charset="0"/>
                <a:sym typeface="+mn-ea"/>
              </a:rPr>
              <a:t>@mail.sustech.edu.cn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8" grpId="0" animBg="1"/>
      <p:bldP spid="25"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2988" y="4425242"/>
            <a:ext cx="3625154" cy="2432758"/>
          </a:xfrm>
          <a:prstGeom prst="rect">
            <a:avLst/>
          </a:prstGeom>
        </p:spPr>
      </p:pic>
      <p:sp>
        <p:nvSpPr>
          <p:cNvPr id="6" name="文本框 5"/>
          <p:cNvSpPr txBox="1"/>
          <p:nvPr/>
        </p:nvSpPr>
        <p:spPr>
          <a:xfrm>
            <a:off x="4979671" y="1959562"/>
            <a:ext cx="2175510"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ONE</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093055" y="2680814"/>
            <a:ext cx="5948680" cy="922020"/>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rPr>
              <a:t>Lab Introduction</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17145" cy="12909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6" grpId="0"/>
      <p:bldP spid="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93040"/>
            <a:ext cx="9400540" cy="645160"/>
          </a:xfrm>
          <a:prstGeom prst="rect">
            <a:avLst/>
          </a:prstGeom>
          <a:noFill/>
        </p:spPr>
        <p:txBody>
          <a:bodyPr wrap="square" rtlCol="0">
            <a:spAutoFit/>
          </a:bodyPr>
          <a:lstStyle/>
          <a:p>
            <a:pPr algn="l"/>
            <a:r>
              <a:rPr lang="en-US" altLang="zh-CN" sz="3600" b="1" dirty="0">
                <a:solidFill>
                  <a:srgbClr val="0070C0"/>
                </a:solidFill>
                <a:latin typeface="+mj-lt"/>
                <a:ea typeface="微软雅黑" panose="020B0503020204020204" pitchFamily="34" charset="-122"/>
                <a:sym typeface="+mn-ea"/>
              </a:rPr>
              <a:t>Class Schedule</a:t>
            </a:r>
            <a:endParaRPr lang="en-US" altLang="zh-CN" sz="3600" b="1" dirty="0">
              <a:solidFill>
                <a:srgbClr val="0070C0"/>
              </a:solidFill>
              <a:latin typeface="+mj-lt"/>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bject 5"/>
          <p:cNvSpPr txBox="1"/>
          <p:nvPr/>
        </p:nvSpPr>
        <p:spPr>
          <a:xfrm>
            <a:off x="255270" y="1083310"/>
            <a:ext cx="11699240" cy="1913890"/>
          </a:xfrm>
          <a:prstGeom prst="rect">
            <a:avLst/>
          </a:prstGeom>
        </p:spPr>
        <p:txBody>
          <a:bodyPr vert="horz" wrap="square" lIns="0" tIns="13335" rIns="0" bIns="0" rtlCol="0">
            <a:spAutoFit/>
          </a:bodyPr>
          <a:p>
            <a:pPr marL="355600" indent="-342900">
              <a:lnSpc>
                <a:spcPct val="100000"/>
              </a:lnSpc>
              <a:spcBef>
                <a:spcPts val="105"/>
              </a:spcBef>
              <a:buFont typeface="Wingdings" panose="05000000000000000000"/>
              <a:buChar char=""/>
              <a:tabLst>
                <a:tab pos="354965" algn="l"/>
                <a:tab pos="355600" algn="l"/>
              </a:tabLst>
            </a:pPr>
            <a:r>
              <a:rPr sz="2000" dirty="0">
                <a:latin typeface="Calibri" panose="020F0502020204030204"/>
                <a:cs typeface="Calibri" panose="020F0502020204030204"/>
              </a:rPr>
              <a:t>Lab01</a:t>
            </a:r>
            <a:r>
              <a:rPr lang="en-US" sz="2000" dirty="0">
                <a:latin typeface="Calibri" panose="020F0502020204030204"/>
                <a:cs typeface="Calibri" panose="020F0502020204030204"/>
              </a:rPr>
              <a:t>(H)</a:t>
            </a:r>
            <a:r>
              <a:rPr sz="2000" dirty="0">
                <a:latin typeface="Calibri" panose="020F0502020204030204"/>
                <a:cs typeface="Calibri" panose="020F0502020204030204"/>
              </a:rPr>
              <a:t>:  </a:t>
            </a:r>
            <a:r>
              <a:rPr lang="en-US" sz="2000" dirty="0">
                <a:latin typeface="Calibri" panose="020F0502020204030204"/>
                <a:cs typeface="Calibri" panose="020F0502020204030204"/>
              </a:rPr>
              <a:t>Wednesday 14</a:t>
            </a:r>
            <a:r>
              <a:rPr sz="2000" dirty="0">
                <a:latin typeface="Calibri" panose="020F0502020204030204"/>
                <a:cs typeface="Calibri" panose="020F0502020204030204"/>
              </a:rPr>
              <a:t>:</a:t>
            </a:r>
            <a:r>
              <a:rPr lang="en-US" sz="2000" dirty="0">
                <a:latin typeface="Calibri" panose="020F0502020204030204"/>
                <a:cs typeface="Calibri" panose="020F0502020204030204"/>
              </a:rPr>
              <a:t>0</a:t>
            </a:r>
            <a:r>
              <a:rPr sz="2000" dirty="0">
                <a:latin typeface="Calibri" panose="020F0502020204030204"/>
                <a:cs typeface="Calibri" panose="020F0502020204030204"/>
              </a:rPr>
              <a:t>0 </a:t>
            </a:r>
            <a:r>
              <a:rPr lang="en-US" sz="2000" dirty="0">
                <a:latin typeface="Calibri" panose="020F0502020204030204"/>
                <a:cs typeface="Calibri" panose="020F0502020204030204"/>
              </a:rPr>
              <a:t>p</a:t>
            </a:r>
            <a:r>
              <a:rPr sz="2000" dirty="0">
                <a:latin typeface="Calibri" panose="020F0502020204030204"/>
                <a:cs typeface="Calibri" panose="020F0502020204030204"/>
              </a:rPr>
              <a:t>m -1</a:t>
            </a:r>
            <a:r>
              <a:rPr lang="en-US" sz="2000" dirty="0">
                <a:latin typeface="Calibri" panose="020F0502020204030204"/>
                <a:cs typeface="Calibri" panose="020F0502020204030204"/>
              </a:rPr>
              <a:t>5</a:t>
            </a:r>
            <a:r>
              <a:rPr sz="2000" dirty="0">
                <a:latin typeface="Calibri" panose="020F0502020204030204"/>
                <a:cs typeface="Calibri" panose="020F0502020204030204"/>
              </a:rPr>
              <a:t>:</a:t>
            </a:r>
            <a:r>
              <a:rPr lang="en-US" sz="2000" dirty="0">
                <a:latin typeface="Calibri" panose="020F0502020204030204"/>
                <a:cs typeface="Calibri" panose="020F0502020204030204"/>
              </a:rPr>
              <a:t>5</a:t>
            </a:r>
            <a:r>
              <a:rPr sz="2000" dirty="0">
                <a:latin typeface="Calibri" panose="020F0502020204030204"/>
                <a:cs typeface="Calibri" panose="020F0502020204030204"/>
              </a:rPr>
              <a:t>0 pm </a:t>
            </a:r>
            <a:r>
              <a:rPr lang="en-US"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Teaching Building III Room 506</a:t>
            </a:r>
            <a:endParaRPr sz="2000" dirty="0">
              <a:latin typeface="Calibri" panose="020F0502020204030204"/>
              <a:cs typeface="Calibri" panose="020F0502020204030204"/>
            </a:endParaRPr>
          </a:p>
          <a:p>
            <a:pPr marL="355600" indent="-342900">
              <a:lnSpc>
                <a:spcPct val="100000"/>
              </a:lnSpc>
              <a:spcBef>
                <a:spcPts val="105"/>
              </a:spcBef>
              <a:buFont typeface="Wingdings" panose="05000000000000000000"/>
              <a:buChar char=""/>
              <a:tabLst>
                <a:tab pos="354965" algn="l"/>
                <a:tab pos="355600" algn="l"/>
              </a:tabLst>
            </a:pPr>
            <a:r>
              <a:rPr sz="2000" dirty="0">
                <a:latin typeface="Calibri" panose="020F0502020204030204"/>
                <a:cs typeface="Calibri" panose="020F0502020204030204"/>
              </a:rPr>
              <a:t>Lab02</a:t>
            </a:r>
            <a:r>
              <a:rPr lang="en-US" sz="2000" dirty="0">
                <a:latin typeface="Calibri" panose="020F0502020204030204"/>
                <a:cs typeface="Calibri" panose="020F0502020204030204"/>
              </a:rPr>
              <a:t>(H)</a:t>
            </a:r>
            <a:r>
              <a:rPr sz="2000" dirty="0">
                <a:latin typeface="Calibri" panose="020F0502020204030204"/>
                <a:cs typeface="Calibri" panose="020F0502020204030204"/>
              </a:rPr>
              <a:t>: </a:t>
            </a:r>
            <a:r>
              <a:rPr lang="en-US" sz="2000" dirty="0">
                <a:latin typeface="Calibri" panose="020F0502020204030204"/>
                <a:cs typeface="Calibri" panose="020F0502020204030204"/>
              </a:rPr>
              <a:t> </a:t>
            </a:r>
            <a:r>
              <a:rPr lang="en-US" sz="2000" dirty="0">
                <a:latin typeface="Calibri" panose="020F0502020204030204"/>
                <a:cs typeface="Calibri" panose="020F0502020204030204"/>
                <a:sym typeface="+mn-ea"/>
              </a:rPr>
              <a:t>Friday </a:t>
            </a:r>
            <a:r>
              <a:rPr lang="en-US" sz="2000" dirty="0">
                <a:latin typeface="Calibri" panose="020F0502020204030204"/>
                <a:cs typeface="Calibri" panose="020F0502020204030204"/>
                <a:sym typeface="+mn-ea"/>
              </a:rPr>
              <a:t>14</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0</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0 pm</a:t>
            </a:r>
            <a:r>
              <a:rPr sz="2000" dirty="0">
                <a:latin typeface="Calibri" panose="020F0502020204030204"/>
                <a:cs typeface="Calibri" panose="020F0502020204030204"/>
              </a:rPr>
              <a:t> </a:t>
            </a:r>
            <a:r>
              <a:rPr lang="en-US" sz="2000" dirty="0">
                <a:latin typeface="Calibri" panose="020F0502020204030204"/>
                <a:cs typeface="Calibri" panose="020F0502020204030204"/>
              </a:rPr>
              <a:t>  </a:t>
            </a:r>
            <a:r>
              <a:rPr lang="en-US" sz="2000" dirty="0">
                <a:latin typeface="Calibri" panose="020F0502020204030204"/>
                <a:cs typeface="Calibri" panose="020F0502020204030204"/>
                <a:sym typeface="+mn-ea"/>
              </a:rPr>
              <a:t>Teaching Building III Room 507</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r>
              <a:rPr lang="en-US" sz="2000" dirty="0">
                <a:latin typeface="Calibri" panose="020F0502020204030204"/>
                <a:cs typeface="Calibri" panose="020F0502020204030204"/>
                <a:sym typeface="+mn-ea"/>
              </a:rPr>
              <a:t>Lab01:</a:t>
            </a:r>
            <a:r>
              <a:rPr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Tuesday</a:t>
            </a:r>
            <a:r>
              <a:rPr lang="en-US" sz="2000" dirty="0">
                <a:latin typeface="Calibri" panose="020F0502020204030204"/>
                <a:cs typeface="Calibri" panose="020F0502020204030204"/>
                <a:sym typeface="+mn-ea"/>
              </a:rPr>
              <a:t> 14</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0</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0 pm </a:t>
            </a:r>
            <a:r>
              <a:rPr lang="en-US" sz="2000" dirty="0">
                <a:latin typeface="Calibri" panose="020F0502020204030204"/>
                <a:cs typeface="Calibri" panose="020F0502020204030204"/>
                <a:sym typeface="+mn-ea"/>
              </a:rPr>
              <a:t> Teaching Building III Room 509</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r>
              <a:rPr lang="en-US" sz="2000" dirty="0">
                <a:latin typeface="Calibri" panose="020F0502020204030204"/>
                <a:cs typeface="Calibri" panose="020F0502020204030204"/>
                <a:sym typeface="+mn-ea"/>
              </a:rPr>
              <a:t>Lab02: </a:t>
            </a:r>
            <a:r>
              <a:rPr lang="en-US" sz="2000" dirty="0">
                <a:latin typeface="Calibri" panose="020F0502020204030204"/>
                <a:cs typeface="Calibri" panose="020F0502020204030204"/>
                <a:sym typeface="+mn-ea"/>
              </a:rPr>
              <a:t>Wednesday 16</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2</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8</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1</a:t>
            </a:r>
            <a:r>
              <a:rPr sz="2000" dirty="0">
                <a:latin typeface="Calibri" panose="020F0502020204030204"/>
                <a:cs typeface="Calibri" panose="020F0502020204030204"/>
                <a:sym typeface="+mn-ea"/>
              </a:rPr>
              <a:t>0 pm </a:t>
            </a:r>
            <a:r>
              <a:rPr lang="en-US" sz="2000" dirty="0">
                <a:latin typeface="Calibri" panose="020F0502020204030204"/>
                <a:cs typeface="Calibri" panose="020F0502020204030204"/>
                <a:sym typeface="+mn-ea"/>
              </a:rPr>
              <a:t> Teaching Building III Room 509</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endParaRPr sz="2000" dirty="0">
              <a:latin typeface="Calibri" panose="020F0502020204030204"/>
              <a:cs typeface="Calibri" panose="020F0502020204030204"/>
            </a:endParaRPr>
          </a:p>
          <a:p>
            <a:pPr marL="355600" indent="-342900">
              <a:lnSpc>
                <a:spcPct val="100000"/>
              </a:lnSpc>
              <a:buFont typeface="Wingdings" panose="05000000000000000000"/>
              <a:buChar char=""/>
              <a:tabLst>
                <a:tab pos="354965" algn="l"/>
                <a:tab pos="355600" algn="l"/>
              </a:tabLst>
            </a:pPr>
            <a:r>
              <a:rPr sz="2000" b="1" spc="-10" dirty="0">
                <a:latin typeface="Calibri" panose="020F0502020204030204"/>
                <a:cs typeface="Calibri" panose="020F0502020204030204"/>
              </a:rPr>
              <a:t>Grading</a:t>
            </a:r>
            <a:r>
              <a:rPr sz="2000" b="1" spc="-5" dirty="0">
                <a:latin typeface="Calibri" panose="020F0502020204030204"/>
                <a:cs typeface="Calibri" panose="020F0502020204030204"/>
              </a:rPr>
              <a:t> </a:t>
            </a:r>
            <a:r>
              <a:rPr sz="2000" b="1" dirty="0">
                <a:latin typeface="Calibri" panose="020F0502020204030204"/>
                <a:cs typeface="Calibri" panose="020F0502020204030204"/>
              </a:rPr>
              <a:t>policy</a:t>
            </a:r>
            <a:endParaRPr sz="2000">
              <a:latin typeface="Calibri" panose="020F0502020204030204"/>
              <a:cs typeface="Calibri" panose="020F0502020204030204"/>
            </a:endParaRPr>
          </a:p>
        </p:txBody>
      </p:sp>
      <p:graphicFrame>
        <p:nvGraphicFramePr>
          <p:cNvPr id="8" name="object 6"/>
          <p:cNvGraphicFramePr>
            <a:graphicFrameLocks noGrp="1"/>
          </p:cNvGraphicFramePr>
          <p:nvPr>
            <p:custDataLst>
              <p:tags r:id="rId2"/>
            </p:custDataLst>
          </p:nvPr>
        </p:nvGraphicFramePr>
        <p:xfrm>
          <a:off x="979170" y="3308222"/>
          <a:ext cx="6857365" cy="2859719"/>
        </p:xfrm>
        <a:graphic>
          <a:graphicData uri="http://schemas.openxmlformats.org/drawingml/2006/table">
            <a:tbl>
              <a:tblPr firstRow="1" bandRow="1">
                <a:tableStyleId>{2D5ABB26-0587-4C30-8999-92F81FD0307C}</a:tableStyleId>
              </a:tblPr>
              <a:tblGrid>
                <a:gridCol w="723900"/>
                <a:gridCol w="699769"/>
                <a:gridCol w="1154430"/>
                <a:gridCol w="850900"/>
                <a:gridCol w="1087120"/>
                <a:gridCol w="2341245"/>
              </a:tblGrid>
              <a:tr h="290893">
                <a:tc gridSpan="3">
                  <a:txBody>
                    <a:bodyPr/>
                    <a:p>
                      <a:pPr marL="31750">
                        <a:lnSpc>
                          <a:spcPts val="1905"/>
                        </a:lnSpc>
                      </a:pPr>
                      <a:r>
                        <a:rPr sz="2000" spc="-5" dirty="0">
                          <a:latin typeface="Calibri" panose="020F0502020204030204"/>
                          <a:cs typeface="Calibri" panose="020F0502020204030204"/>
                        </a:rPr>
                        <a:t>Final </a:t>
                      </a:r>
                      <a:r>
                        <a:rPr sz="2000" spc="-10" dirty="0">
                          <a:latin typeface="Calibri" panose="020F0502020204030204"/>
                          <a:cs typeface="Calibri" panose="020F0502020204030204"/>
                        </a:rPr>
                        <a:t>Exam</a:t>
                      </a:r>
                      <a:r>
                        <a:rPr sz="2000" spc="-20" dirty="0">
                          <a:latin typeface="Calibri" panose="020F0502020204030204"/>
                          <a:cs typeface="Calibri" panose="020F0502020204030204"/>
                        </a:rPr>
                        <a:t> </a:t>
                      </a:r>
                      <a:r>
                        <a:rPr sz="2000" dirty="0">
                          <a:latin typeface="Calibri" panose="020F0502020204030204"/>
                          <a:cs typeface="Calibri" panose="020F0502020204030204"/>
                        </a:rPr>
                        <a:t>(in-class)</a:t>
                      </a:r>
                      <a:r>
                        <a:rPr sz="1800" dirty="0">
                          <a:latin typeface="Calibri" panose="020F0502020204030204"/>
                          <a:cs typeface="Calibri" panose="020F0502020204030204"/>
                        </a:rPr>
                        <a:t>:</a:t>
                      </a:r>
                      <a:endParaRPr sz="1800">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1865"/>
                        </a:lnSpc>
                      </a:pPr>
                      <a:r>
                        <a:rPr sz="1800" spc="-5" dirty="0">
                          <a:latin typeface="Calibri" panose="020F0502020204030204"/>
                          <a:cs typeface="Calibri" panose="020F0502020204030204"/>
                        </a:rPr>
                        <a:t>20%</a:t>
                      </a:r>
                      <a:endParaRPr sz="1800">
                        <a:latin typeface="Calibri" panose="020F0502020204030204"/>
                        <a:cs typeface="Calibri" panose="020F0502020204030204"/>
                      </a:endParaRPr>
                    </a:p>
                  </a:txBody>
                  <a:tcPr marL="0" marR="0" marT="0" marB="0"/>
                </a:tc>
                <a:tc gridSpan="2">
                  <a:txBody>
                    <a:bodyPr/>
                    <a:p>
                      <a:pPr marL="259080">
                        <a:lnSpc>
                          <a:spcPts val="1865"/>
                        </a:lnSpc>
                      </a:pPr>
                      <a:r>
                        <a:rPr lang="en-US" sz="1800" spc="-5" dirty="0">
                          <a:latin typeface="Calibri" panose="020F0502020204030204"/>
                          <a:cs typeface="Calibri" panose="020F0502020204030204"/>
                        </a:rPr>
                        <a:t>Midterm Exam</a:t>
                      </a:r>
                      <a:r>
                        <a:rPr sz="1800" spc="-5" dirty="0">
                          <a:latin typeface="Calibri" panose="020F0502020204030204"/>
                          <a:cs typeface="Calibri" panose="020F0502020204030204"/>
                        </a:rPr>
                        <a:t>(</a:t>
                      </a:r>
                      <a:r>
                        <a:rPr lang="en-US" sz="1800" spc="-5" dirty="0">
                          <a:latin typeface="Calibri" panose="020F0502020204030204"/>
                          <a:cs typeface="Calibri" panose="020F0502020204030204"/>
                        </a:rPr>
                        <a:t>take-home</a:t>
                      </a:r>
                      <a:r>
                        <a:rPr sz="1800" spc="-5" dirty="0">
                          <a:latin typeface="Calibri" panose="020F0502020204030204"/>
                          <a:cs typeface="Calibri" panose="020F0502020204030204"/>
                        </a:rPr>
                        <a:t>):</a:t>
                      </a:r>
                      <a:r>
                        <a:rPr sz="1800" spc="90" dirty="0">
                          <a:latin typeface="Calibri" panose="020F0502020204030204"/>
                          <a:cs typeface="Calibri" panose="020F0502020204030204"/>
                        </a:rPr>
                        <a:t> </a:t>
                      </a:r>
                      <a:r>
                        <a:rPr lang="en-US" sz="1800" spc="90" dirty="0">
                          <a:latin typeface="Calibri" panose="020F0502020204030204"/>
                          <a:cs typeface="Calibri" panose="020F0502020204030204"/>
                        </a:rPr>
                        <a:t>1</a:t>
                      </a: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0" marB="0"/>
                </a:tc>
                <a:tc hMerge="1">
                  <a:tcPr marL="0" marR="0" marT="0" marB="0"/>
                </a:tc>
              </a:tr>
              <a:tr h="301751">
                <a:tc gridSpan="3">
                  <a:txBody>
                    <a:bodyPr/>
                    <a:p>
                      <a:pPr marL="31750">
                        <a:lnSpc>
                          <a:spcPts val="1995"/>
                        </a:lnSpc>
                      </a:pPr>
                      <a:r>
                        <a:rPr sz="1800" spc="-5" dirty="0">
                          <a:latin typeface="Calibri" panose="020F0502020204030204"/>
                          <a:cs typeface="Calibri" panose="020F0502020204030204"/>
                        </a:rPr>
                        <a:t>Assignments (</a:t>
                      </a:r>
                      <a:r>
                        <a:rPr lang="en-US" sz="1800" spc="-5" dirty="0">
                          <a:latin typeface="Calibri" panose="020F0502020204030204"/>
                          <a:cs typeface="Calibri" panose="020F0502020204030204"/>
                        </a:rPr>
                        <a:t>8</a:t>
                      </a:r>
                      <a:r>
                        <a:rPr sz="1800" spc="-5" dirty="0">
                          <a:latin typeface="Calibri" panose="020F0502020204030204"/>
                          <a:cs typeface="Calibri" panose="020F0502020204030204"/>
                        </a:rPr>
                        <a:t>~</a:t>
                      </a:r>
                      <a:r>
                        <a:rPr lang="en-US" sz="1800" spc="-5" dirty="0">
                          <a:latin typeface="Calibri" panose="020F0502020204030204"/>
                          <a:cs typeface="Calibri" panose="020F0502020204030204"/>
                        </a:rPr>
                        <a:t>12</a:t>
                      </a:r>
                      <a:r>
                        <a:rPr sz="1800" spc="-25" dirty="0">
                          <a:latin typeface="Calibri" panose="020F0502020204030204"/>
                          <a:cs typeface="Calibri" panose="020F0502020204030204"/>
                        </a:rPr>
                        <a:t> </a:t>
                      </a:r>
                      <a:r>
                        <a:rPr sz="1800" spc="-5" dirty="0">
                          <a:latin typeface="Calibri" panose="020F0502020204030204"/>
                          <a:cs typeface="Calibri" panose="020F0502020204030204"/>
                        </a:rPr>
                        <a:t>times):</a:t>
                      </a:r>
                      <a:endParaRPr sz="1800">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1460" algn="r">
                        <a:lnSpc>
                          <a:spcPts val="1995"/>
                        </a:lnSpc>
                      </a:pPr>
                      <a:r>
                        <a:rPr sz="1800" dirty="0">
                          <a:latin typeface="Calibri" panose="020F0502020204030204"/>
                          <a:cs typeface="Calibri" panose="020F0502020204030204"/>
                        </a:rPr>
                        <a:t>2</a:t>
                      </a:r>
                      <a:r>
                        <a:rPr sz="1800" spc="-5"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0" marB="0"/>
                </a:tc>
                <a:tc gridSpan="2">
                  <a:txBody>
                    <a:bodyPr/>
                    <a:p>
                      <a:pPr>
                        <a:lnSpc>
                          <a:spcPct val="100000"/>
                        </a:lnSpc>
                      </a:pPr>
                      <a:r>
                        <a:rPr lang="en-US" sz="1800">
                          <a:latin typeface="Times New Roman" panose="02020603050405020304"/>
                          <a:cs typeface="Times New Roman" panose="02020603050405020304"/>
                        </a:rPr>
                        <a:t>     </a:t>
                      </a:r>
                      <a:r>
                        <a:rPr sz="1800" spc="-10" dirty="0">
                          <a:latin typeface="Calibri" panose="020F0502020204030204"/>
                          <a:cs typeface="Calibri" panose="020F0502020204030204"/>
                          <a:sym typeface="+mn-ea"/>
                        </a:rPr>
                        <a:t>Quizzes</a:t>
                      </a:r>
                      <a:r>
                        <a:rPr lang="en-US" sz="1800" spc="-10" dirty="0">
                          <a:latin typeface="Calibri" panose="020F0502020204030204"/>
                          <a:cs typeface="Calibri" panose="020F0502020204030204"/>
                          <a:sym typeface="+mn-ea"/>
                        </a:rPr>
                        <a:t>(&lt;=10 times): 10%</a:t>
                      </a:r>
                      <a:endParaRPr lang="en-US" sz="1800" spc="-10" dirty="0">
                        <a:latin typeface="Calibri" panose="020F0502020204030204"/>
                        <a:cs typeface="Calibri" panose="020F0502020204030204"/>
                        <a:sym typeface="+mn-ea"/>
                      </a:endParaRPr>
                    </a:p>
                  </a:txBody>
                  <a:tcPr marL="0" marR="0" marT="0" marB="0"/>
                </a:tc>
                <a:tc hMerge="1">
                  <a:tcPr marL="0" marR="0" marT="0" marB="0"/>
                </a:tc>
              </a:tr>
              <a:tr h="365760">
                <a:tc gridSpan="3">
                  <a:txBody>
                    <a:bodyPr/>
                    <a:p>
                      <a:pPr marL="31750">
                        <a:lnSpc>
                          <a:spcPts val="2000"/>
                        </a:lnSpc>
                      </a:pPr>
                      <a:r>
                        <a:rPr lang="en-US" sz="1800" b="1" spc="-5" dirty="0">
                          <a:solidFill>
                            <a:srgbClr val="FF0000"/>
                          </a:solidFill>
                          <a:latin typeface="Calibri" panose="020F0502020204030204"/>
                          <a:cs typeface="Calibri" panose="020F0502020204030204"/>
                        </a:rPr>
                        <a:t>LAB Task</a:t>
                      </a:r>
                      <a:r>
                        <a:rPr sz="1800" b="1" spc="-10" dirty="0">
                          <a:solidFill>
                            <a:srgbClr val="FF0000"/>
                          </a:solidFill>
                          <a:latin typeface="Calibri" panose="020F0502020204030204"/>
                          <a:cs typeface="Calibri" panose="020F0502020204030204"/>
                        </a:rPr>
                        <a:t>:</a:t>
                      </a:r>
                      <a:endParaRPr sz="1800" b="1" spc="-10" dirty="0">
                        <a:solidFill>
                          <a:srgbClr val="FF0000"/>
                        </a:solidFill>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2000"/>
                        </a:lnSpc>
                      </a:pPr>
                      <a:r>
                        <a:rPr lang="en-US" sz="1800" b="1" spc="-5" dirty="0">
                          <a:solidFill>
                            <a:srgbClr val="FF0000"/>
                          </a:solidFill>
                          <a:latin typeface="Calibri" panose="020F0502020204030204"/>
                          <a:cs typeface="Calibri" panose="020F0502020204030204"/>
                        </a:rPr>
                        <a:t>15</a:t>
                      </a:r>
                      <a:r>
                        <a:rPr sz="1800" b="1" spc="-5" dirty="0">
                          <a:solidFill>
                            <a:srgbClr val="FF0000"/>
                          </a:solidFill>
                          <a:latin typeface="Calibri" panose="020F0502020204030204"/>
                          <a:cs typeface="Calibri" panose="020F0502020204030204"/>
                        </a:rPr>
                        <a:t>%</a:t>
                      </a:r>
                      <a:endParaRPr sz="1800" b="1" spc="-5" dirty="0">
                        <a:solidFill>
                          <a:srgbClr val="FF0000"/>
                        </a:solidFill>
                        <a:latin typeface="Calibri" panose="020F0502020204030204"/>
                        <a:cs typeface="Calibri" panose="020F0502020204030204"/>
                      </a:endParaRPr>
                    </a:p>
                  </a:txBody>
                  <a:tcPr marL="0" marR="0" marT="0" marB="0"/>
                </a:tc>
                <a:tc gridSpan="2">
                  <a:txBody>
                    <a:bodyPr/>
                    <a:p>
                      <a:pPr marL="259080">
                        <a:lnSpc>
                          <a:spcPts val="2000"/>
                        </a:lnSpc>
                        <a:tabLst>
                          <a:tab pos="3002915" algn="l"/>
                        </a:tabLst>
                      </a:pPr>
                      <a:r>
                        <a:rPr sz="1800" b="1" spc="-5" dirty="0">
                          <a:solidFill>
                            <a:srgbClr val="FF0000"/>
                          </a:solidFill>
                          <a:latin typeface="Calibri" panose="020F0502020204030204"/>
                          <a:cs typeface="Calibri" panose="020F0502020204030204"/>
                        </a:rPr>
                        <a:t>Final </a:t>
                      </a:r>
                      <a:r>
                        <a:rPr sz="1800" b="1" spc="-10" dirty="0">
                          <a:solidFill>
                            <a:srgbClr val="FF0000"/>
                          </a:solidFill>
                          <a:latin typeface="Calibri" panose="020F0502020204030204"/>
                          <a:cs typeface="Calibri" panose="020F0502020204030204"/>
                        </a:rPr>
                        <a:t>Projects </a:t>
                      </a:r>
                      <a:r>
                        <a:rPr sz="1800" b="1" spc="-5" dirty="0">
                          <a:solidFill>
                            <a:srgbClr val="FF0000"/>
                          </a:solidFill>
                          <a:latin typeface="Calibri" panose="020F0502020204030204"/>
                          <a:cs typeface="Calibri" panose="020F0502020204030204"/>
                        </a:rPr>
                        <a:t>(4</a:t>
                      </a:r>
                      <a:r>
                        <a:rPr sz="1800" b="1" spc="35" dirty="0">
                          <a:solidFill>
                            <a:srgbClr val="FF0000"/>
                          </a:solidFill>
                          <a:latin typeface="Calibri" panose="020F0502020204030204"/>
                          <a:cs typeface="Calibri" panose="020F0502020204030204"/>
                        </a:rPr>
                        <a:t> </a:t>
                      </a:r>
                      <a:r>
                        <a:rPr sz="1800" b="1" spc="-5" dirty="0">
                          <a:solidFill>
                            <a:srgbClr val="FF0000"/>
                          </a:solidFill>
                          <a:latin typeface="Calibri" panose="020F0502020204030204"/>
                          <a:cs typeface="Calibri" panose="020F0502020204030204"/>
                        </a:rPr>
                        <a:t>per</a:t>
                      </a:r>
                      <a:r>
                        <a:rPr sz="1800" b="1" spc="10" dirty="0">
                          <a:solidFill>
                            <a:srgbClr val="FF0000"/>
                          </a:solidFill>
                          <a:latin typeface="Calibri" panose="020F0502020204030204"/>
                          <a:cs typeface="Calibri" panose="020F0502020204030204"/>
                        </a:rPr>
                        <a:t> </a:t>
                      </a:r>
                      <a:r>
                        <a:rPr sz="1800" b="1" spc="-10" dirty="0">
                          <a:solidFill>
                            <a:srgbClr val="FF0000"/>
                          </a:solidFill>
                          <a:latin typeface="Calibri" panose="020F0502020204030204"/>
                          <a:cs typeface="Calibri" panose="020F0502020204030204"/>
                        </a:rPr>
                        <a:t>group):	</a:t>
                      </a:r>
                      <a:r>
                        <a:rPr sz="1800" b="1" spc="-5" dirty="0">
                          <a:solidFill>
                            <a:srgbClr val="FF0000"/>
                          </a:solidFill>
                          <a:latin typeface="Calibri" panose="020F0502020204030204"/>
                          <a:cs typeface="Calibri" panose="020F0502020204030204"/>
                        </a:rPr>
                        <a:t>20%</a:t>
                      </a:r>
                      <a:endParaRPr lang="en-US" sz="1800" b="1" spc="-5" dirty="0">
                        <a:solidFill>
                          <a:srgbClr val="FF0000"/>
                        </a:solidFill>
                        <a:latin typeface="Calibri" panose="020F0502020204030204"/>
                        <a:cs typeface="Calibri" panose="020F0502020204030204"/>
                      </a:endParaRPr>
                    </a:p>
                  </a:txBody>
                  <a:tcPr marL="0" marR="0" marT="0" marB="0"/>
                </a:tc>
                <a:tc hMerge="1">
                  <a:tcPr marL="0" marR="0" marT="0" marB="0"/>
                </a:tc>
              </a:tr>
              <a:tr h="579755">
                <a:tc gridSpan="3">
                  <a:txBody>
                    <a:bodyPr/>
                    <a:p>
                      <a:pPr marL="31750">
                        <a:lnSpc>
                          <a:spcPts val="2000"/>
                        </a:lnSpc>
                        <a:buNone/>
                      </a:pPr>
                      <a:r>
                        <a:rPr lang="en-US" altLang="zh-CN" sz="1800" b="1" spc="-10" dirty="0">
                          <a:solidFill>
                            <a:srgbClr val="FF0000"/>
                          </a:solidFill>
                          <a:latin typeface="Calibri" panose="020F0502020204030204"/>
                          <a:cs typeface="Calibri" panose="020F0502020204030204"/>
                        </a:rPr>
                        <a:t>LAB attendance:</a:t>
                      </a:r>
                      <a:endParaRPr lang="en-US" altLang="zh-CN" sz="1800" b="1" spc="-10" dirty="0">
                        <a:solidFill>
                          <a:srgbClr val="FF0000"/>
                        </a:solidFill>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2000"/>
                        </a:lnSpc>
                        <a:buNone/>
                      </a:pPr>
                      <a:r>
                        <a:rPr lang="en-US" altLang="zh-CN" sz="1800" b="1" spc="-5" dirty="0">
                          <a:solidFill>
                            <a:srgbClr val="FF0000"/>
                          </a:solidFill>
                          <a:latin typeface="Calibri" panose="020F0502020204030204"/>
                          <a:cs typeface="Calibri" panose="020F0502020204030204"/>
                        </a:rPr>
                        <a:t>5%</a:t>
                      </a:r>
                      <a:endParaRPr lang="en-US" altLang="zh-CN" sz="1800" b="1" spc="-5" dirty="0">
                        <a:solidFill>
                          <a:srgbClr val="FF0000"/>
                        </a:solidFill>
                        <a:latin typeface="Calibri" panose="020F0502020204030204"/>
                        <a:cs typeface="Calibri" panose="020F0502020204030204"/>
                      </a:endParaRPr>
                    </a:p>
                  </a:txBody>
                  <a:tcPr marL="0" marR="0" marT="0" marB="0"/>
                </a:tc>
                <a:tc gridSpan="2">
                  <a:txBody>
                    <a:bodyPr/>
                    <a:p>
                      <a:pPr marL="259080">
                        <a:lnSpc>
                          <a:spcPts val="2000"/>
                        </a:lnSpc>
                        <a:buNone/>
                        <a:tabLst>
                          <a:tab pos="3002915" algn="l"/>
                        </a:tabLst>
                      </a:pPr>
                      <a:endParaRPr lang="en-US" altLang="en-US" sz="1800" b="1" spc="-5" dirty="0">
                        <a:solidFill>
                          <a:srgbClr val="FF0000"/>
                        </a:solidFill>
                        <a:latin typeface="Calibri" panose="020F0502020204030204"/>
                        <a:cs typeface="Calibri" panose="020F0502020204030204"/>
                      </a:endParaRPr>
                    </a:p>
                  </a:txBody>
                  <a:tcPr marL="0" marR="0" marT="0" marB="0"/>
                </a:tc>
                <a:tc hMerge="1">
                  <a:tcPr marL="0" marR="0" marT="0" marB="0"/>
                </a:tc>
              </a:tr>
              <a:tr h="452628">
                <a:tc>
                  <a:txBody>
                    <a:bodyPr/>
                    <a:p>
                      <a:pPr marR="13335" algn="ctr">
                        <a:lnSpc>
                          <a:spcPct val="100000"/>
                        </a:lnSpc>
                        <a:spcBef>
                          <a:spcPts val="1025"/>
                        </a:spcBef>
                      </a:pPr>
                      <a:r>
                        <a:rPr sz="1800" dirty="0">
                          <a:latin typeface="Calibri" panose="020F0502020204030204"/>
                          <a:cs typeface="Calibri" panose="020F0502020204030204"/>
                        </a:rPr>
                        <a:t>90~93:</a:t>
                      </a:r>
                      <a:endParaRPr sz="1800">
                        <a:latin typeface="Calibri" panose="020F0502020204030204"/>
                        <a:cs typeface="Calibri" panose="020F0502020204030204"/>
                      </a:endParaRPr>
                    </a:p>
                  </a:txBody>
                  <a:tcPr marL="0" marR="0" marT="130175" marB="0"/>
                </a:tc>
                <a:tc>
                  <a:txBody>
                    <a:bodyPr/>
                    <a:p>
                      <a:pPr marL="52705">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c>
                  <a:txBody>
                    <a:bodyPr/>
                    <a:p>
                      <a:pPr marR="71120" algn="r">
                        <a:lnSpc>
                          <a:spcPct val="100000"/>
                        </a:lnSpc>
                        <a:spcBef>
                          <a:spcPts val="1025"/>
                        </a:spcBef>
                      </a:pPr>
                      <a:r>
                        <a:rPr sz="1800" dirty="0">
                          <a:latin typeface="Calibri" panose="020F0502020204030204"/>
                          <a:cs typeface="Calibri" panose="020F0502020204030204"/>
                        </a:rPr>
                        <a:t>94~97:</a:t>
                      </a:r>
                      <a:endParaRPr sz="1800">
                        <a:latin typeface="Calibri" panose="020F0502020204030204"/>
                        <a:cs typeface="Calibri" panose="020F0502020204030204"/>
                      </a:endParaRPr>
                    </a:p>
                  </a:txBody>
                  <a:tcPr marL="0" marR="0" marT="130175" marB="0"/>
                </a:tc>
                <a:tc>
                  <a:txBody>
                    <a:bodyPr/>
                    <a:p>
                      <a:pPr marL="78105">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c>
                  <a:txBody>
                    <a:bodyPr/>
                    <a:p>
                      <a:pPr marL="259080">
                        <a:lnSpc>
                          <a:spcPct val="100000"/>
                        </a:lnSpc>
                        <a:spcBef>
                          <a:spcPts val="1025"/>
                        </a:spcBef>
                      </a:pPr>
                      <a:r>
                        <a:rPr sz="1800" dirty="0">
                          <a:latin typeface="Calibri" panose="020F0502020204030204"/>
                          <a:cs typeface="Calibri" panose="020F0502020204030204"/>
                        </a:rPr>
                        <a:t>98~100:</a:t>
                      </a:r>
                      <a:endParaRPr sz="1800">
                        <a:latin typeface="Calibri" panose="020F0502020204030204"/>
                        <a:cs typeface="Calibri" panose="020F0502020204030204"/>
                      </a:endParaRPr>
                    </a:p>
                  </a:txBody>
                  <a:tcPr marL="0" marR="0" marT="130175" marB="0"/>
                </a:tc>
                <a:tc>
                  <a:txBody>
                    <a:bodyPr/>
                    <a:p>
                      <a:pPr marL="83820">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r>
              <a:tr h="301764">
                <a:tc>
                  <a:txBody>
                    <a:bodyPr/>
                    <a:p>
                      <a:pPr marR="13335" algn="ctr">
                        <a:lnSpc>
                          <a:spcPts val="2000"/>
                        </a:lnSpc>
                      </a:pPr>
                      <a:r>
                        <a:rPr sz="1800" dirty="0">
                          <a:latin typeface="Calibri" panose="020F0502020204030204"/>
                          <a:cs typeface="Calibri" panose="020F0502020204030204"/>
                        </a:rPr>
                        <a:t>80~82:</a:t>
                      </a:r>
                      <a:endParaRPr sz="1800">
                        <a:latin typeface="Calibri" panose="020F0502020204030204"/>
                        <a:cs typeface="Calibri" panose="020F0502020204030204"/>
                      </a:endParaRPr>
                    </a:p>
                  </a:txBody>
                  <a:tcPr marL="0" marR="0" marT="0" marB="0"/>
                </a:tc>
                <a:tc>
                  <a:txBody>
                    <a:bodyPr/>
                    <a:p>
                      <a:pPr marL="5270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c>
                  <a:txBody>
                    <a:bodyPr/>
                    <a:p>
                      <a:pPr marR="71120" algn="r">
                        <a:lnSpc>
                          <a:spcPts val="2000"/>
                        </a:lnSpc>
                      </a:pPr>
                      <a:r>
                        <a:rPr sz="1800" dirty="0">
                          <a:latin typeface="Calibri" panose="020F0502020204030204"/>
                          <a:cs typeface="Calibri" panose="020F0502020204030204"/>
                        </a:rPr>
                        <a:t>83~86:</a:t>
                      </a:r>
                      <a:endParaRPr sz="1800">
                        <a:latin typeface="Calibri" panose="020F0502020204030204"/>
                        <a:cs typeface="Calibri" panose="020F0502020204030204"/>
                      </a:endParaRPr>
                    </a:p>
                  </a:txBody>
                  <a:tcPr marL="0" marR="0" marT="0" marB="0"/>
                </a:tc>
                <a:tc>
                  <a:txBody>
                    <a:bodyPr/>
                    <a:p>
                      <a:pPr marL="7810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c>
                  <a:txBody>
                    <a:bodyPr/>
                    <a:p>
                      <a:pPr marL="259080">
                        <a:lnSpc>
                          <a:spcPts val="2000"/>
                        </a:lnSpc>
                      </a:pPr>
                      <a:r>
                        <a:rPr sz="1800" dirty="0">
                          <a:latin typeface="Calibri" panose="020F0502020204030204"/>
                          <a:cs typeface="Calibri" panose="020F0502020204030204"/>
                        </a:rPr>
                        <a:t>87~89:</a:t>
                      </a:r>
                      <a:endParaRPr sz="1800">
                        <a:latin typeface="Calibri" panose="020F0502020204030204"/>
                        <a:cs typeface="Calibri" panose="020F0502020204030204"/>
                      </a:endParaRPr>
                    </a:p>
                  </a:txBody>
                  <a:tcPr marL="0" marR="0" marT="0" marB="0"/>
                </a:tc>
                <a:tc>
                  <a:txBody>
                    <a:bodyPr/>
                    <a:p>
                      <a:pPr marL="7302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r>
              <a:tr h="302031">
                <a:tc>
                  <a:txBody>
                    <a:bodyPr/>
                    <a:p>
                      <a:pPr marR="12700" algn="ctr">
                        <a:lnSpc>
                          <a:spcPts val="2000"/>
                        </a:lnSpc>
                      </a:pPr>
                      <a:r>
                        <a:rPr sz="1800" dirty="0">
                          <a:latin typeface="Calibri" panose="020F0502020204030204"/>
                          <a:cs typeface="Calibri" panose="020F0502020204030204"/>
                        </a:rPr>
                        <a:t>70~72:</a:t>
                      </a:r>
                      <a:endParaRPr sz="1800">
                        <a:latin typeface="Calibri" panose="020F0502020204030204"/>
                        <a:cs typeface="Calibri" panose="020F0502020204030204"/>
                      </a:endParaRPr>
                    </a:p>
                  </a:txBody>
                  <a:tcPr marL="0" marR="0" marT="0" marB="0"/>
                </a:tc>
                <a:tc>
                  <a:txBody>
                    <a:bodyPr/>
                    <a:p>
                      <a:pPr marL="52070">
                        <a:lnSpc>
                          <a:spcPts val="2000"/>
                        </a:lnSpc>
                      </a:pPr>
                      <a:r>
                        <a:rPr sz="1800"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c>
                  <a:txBody>
                    <a:bodyPr/>
                    <a:p>
                      <a:pPr marR="70485" algn="r">
                        <a:lnSpc>
                          <a:spcPts val="2000"/>
                        </a:lnSpc>
                      </a:pPr>
                      <a:r>
                        <a:rPr sz="1800" dirty="0">
                          <a:latin typeface="Calibri" panose="020F0502020204030204"/>
                          <a:cs typeface="Calibri" panose="020F0502020204030204"/>
                        </a:rPr>
                        <a:t>73~76:</a:t>
                      </a:r>
                      <a:endParaRPr sz="1800">
                        <a:latin typeface="Calibri" panose="020F0502020204030204"/>
                        <a:cs typeface="Calibri" panose="020F0502020204030204"/>
                      </a:endParaRPr>
                    </a:p>
                  </a:txBody>
                  <a:tcPr marL="0" marR="0" marT="0" marB="0"/>
                </a:tc>
                <a:tc>
                  <a:txBody>
                    <a:bodyPr/>
                    <a:p>
                      <a:pPr marL="78105">
                        <a:lnSpc>
                          <a:spcPts val="2000"/>
                        </a:lnSpc>
                      </a:pPr>
                      <a:r>
                        <a:rPr sz="1800"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c>
                  <a:txBody>
                    <a:bodyPr/>
                    <a:p>
                      <a:pPr marL="259080">
                        <a:lnSpc>
                          <a:spcPts val="2000"/>
                        </a:lnSpc>
                      </a:pPr>
                      <a:r>
                        <a:rPr sz="1800" dirty="0">
                          <a:latin typeface="Calibri" panose="020F0502020204030204"/>
                          <a:cs typeface="Calibri" panose="020F0502020204030204"/>
                        </a:rPr>
                        <a:t>77~79:</a:t>
                      </a:r>
                      <a:endParaRPr sz="1800">
                        <a:latin typeface="Calibri" panose="020F0502020204030204"/>
                        <a:cs typeface="Calibri" panose="020F0502020204030204"/>
                      </a:endParaRPr>
                    </a:p>
                  </a:txBody>
                  <a:tcPr marL="0" marR="0" marT="0" marB="0"/>
                </a:tc>
                <a:tc>
                  <a:txBody>
                    <a:bodyPr/>
                    <a:p>
                      <a:pPr marL="73025">
                        <a:lnSpc>
                          <a:spcPts val="2000"/>
                        </a:lnSpc>
                      </a:pPr>
                      <a:r>
                        <a:rPr sz="1800" spc="-5"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r>
              <a:tr h="265137">
                <a:tc>
                  <a:txBody>
                    <a:bodyPr/>
                    <a:p>
                      <a:pPr marR="13335" algn="ctr">
                        <a:lnSpc>
                          <a:spcPts val="1990"/>
                        </a:lnSpc>
                      </a:pPr>
                      <a:r>
                        <a:rPr sz="1800" dirty="0">
                          <a:latin typeface="Calibri" panose="020F0502020204030204"/>
                          <a:cs typeface="Calibri" panose="020F0502020204030204"/>
                        </a:rPr>
                        <a:t>60~62:</a:t>
                      </a:r>
                      <a:endParaRPr sz="1800">
                        <a:latin typeface="Calibri" panose="020F0502020204030204"/>
                        <a:cs typeface="Calibri" panose="020F0502020204030204"/>
                      </a:endParaRPr>
                    </a:p>
                  </a:txBody>
                  <a:tcPr marL="0" marR="0" marT="0" marB="0"/>
                </a:tc>
                <a:tc>
                  <a:txBody>
                    <a:bodyPr/>
                    <a:p>
                      <a:pPr marL="52705">
                        <a:lnSpc>
                          <a:spcPts val="1990"/>
                        </a:lnSpc>
                      </a:pPr>
                      <a:r>
                        <a:rPr sz="1800" spc="-5"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c>
                  <a:txBody>
                    <a:bodyPr/>
                    <a:p>
                      <a:pPr marR="71120" algn="r">
                        <a:lnSpc>
                          <a:spcPts val="1990"/>
                        </a:lnSpc>
                      </a:pPr>
                      <a:r>
                        <a:rPr sz="1800" dirty="0">
                          <a:latin typeface="Calibri" panose="020F0502020204030204"/>
                          <a:cs typeface="Calibri" panose="020F0502020204030204"/>
                        </a:rPr>
                        <a:t>63~66:</a:t>
                      </a:r>
                      <a:endParaRPr sz="1800">
                        <a:latin typeface="Calibri" panose="020F0502020204030204"/>
                        <a:cs typeface="Calibri" panose="020F0502020204030204"/>
                      </a:endParaRPr>
                    </a:p>
                  </a:txBody>
                  <a:tcPr marL="0" marR="0" marT="0" marB="0"/>
                </a:tc>
                <a:tc>
                  <a:txBody>
                    <a:bodyPr/>
                    <a:p>
                      <a:pPr marL="78105">
                        <a:lnSpc>
                          <a:spcPts val="1990"/>
                        </a:lnSpc>
                      </a:pPr>
                      <a:r>
                        <a:rPr sz="1800"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c>
                  <a:txBody>
                    <a:bodyPr/>
                    <a:p>
                      <a:pPr marL="259080">
                        <a:lnSpc>
                          <a:spcPts val="1990"/>
                        </a:lnSpc>
                      </a:pPr>
                      <a:r>
                        <a:rPr sz="1800" dirty="0">
                          <a:latin typeface="Calibri" panose="020F0502020204030204"/>
                          <a:cs typeface="Calibri" panose="020F0502020204030204"/>
                        </a:rPr>
                        <a:t>67~69:</a:t>
                      </a:r>
                      <a:endParaRPr sz="1800">
                        <a:latin typeface="Calibri" panose="020F0502020204030204"/>
                        <a:cs typeface="Calibri" panose="020F0502020204030204"/>
                      </a:endParaRPr>
                    </a:p>
                  </a:txBody>
                  <a:tcPr marL="0" marR="0" marT="0" marB="0"/>
                </a:tc>
                <a:tc>
                  <a:txBody>
                    <a:bodyPr/>
                    <a:p>
                      <a:pPr marL="73025">
                        <a:lnSpc>
                          <a:spcPts val="1990"/>
                        </a:lnSpc>
                      </a:pPr>
                      <a:r>
                        <a:rPr sz="1800" spc="-5"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r>
            </a:tbl>
          </a:graphicData>
        </a:graphic>
      </p:graphicFrame>
      <p:pic>
        <p:nvPicPr>
          <p:cNvPr id="2" name="图片 1" descr="OIP"/>
          <p:cNvPicPr>
            <a:picLocks noChangeAspect="1"/>
          </p:cNvPicPr>
          <p:nvPr/>
        </p:nvPicPr>
        <p:blipFill>
          <a:blip r:embed="rId3"/>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OIP"/>
          <p:cNvPicPr>
            <a:picLocks noChangeAspect="1"/>
          </p:cNvPicPr>
          <p:nvPr/>
        </p:nvPicPr>
        <p:blipFill>
          <a:blip r:embed="rId1"/>
          <a:stretch>
            <a:fillRect/>
          </a:stretch>
        </p:blipFill>
        <p:spPr>
          <a:xfrm>
            <a:off x="10597515" y="22225"/>
            <a:ext cx="1492885" cy="793750"/>
          </a:xfrm>
          <a:prstGeom prst="rect">
            <a:avLst/>
          </a:prstGeom>
        </p:spPr>
      </p:pic>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Attendance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203835" y="1178560"/>
            <a:ext cx="11784330" cy="45002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55103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Textbook and Lab Notes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5"/>
          <p:cNvSpPr txBox="1"/>
          <p:nvPr/>
        </p:nvSpPr>
        <p:spPr>
          <a:xfrm>
            <a:off x="517525" y="1007110"/>
            <a:ext cx="10518140" cy="5184775"/>
          </a:xfrm>
          <a:prstGeom prst="rect">
            <a:avLst/>
          </a:prstGeom>
        </p:spPr>
        <p:txBody>
          <a:bodyPr vert="horz" wrap="square" lIns="0" tIns="74930" rIns="0" bIns="0" rtlCol="0">
            <a:spAutoFit/>
          </a:bodyPr>
          <a:p>
            <a:pPr marL="12700">
              <a:lnSpc>
                <a:spcPct val="100000"/>
              </a:lnSpc>
              <a:spcBef>
                <a:spcPts val="590"/>
              </a:spcBef>
            </a:pPr>
            <a:r>
              <a:rPr sz="2000" b="1" spc="-20" dirty="0">
                <a:latin typeface="Calibri" panose="020F0502020204030204"/>
                <a:cs typeface="Calibri" panose="020F0502020204030204"/>
              </a:rPr>
              <a:t>Textbooks</a:t>
            </a:r>
            <a:r>
              <a:rPr sz="2000" spc="-20" dirty="0">
                <a:latin typeface="Calibri" panose="020F0502020204030204"/>
                <a:cs typeface="Calibri" panose="020F0502020204030204"/>
              </a:rPr>
              <a:t>:</a:t>
            </a:r>
            <a:endParaRPr sz="2000">
              <a:latin typeface="Calibri" panose="020F0502020204030204"/>
              <a:cs typeface="Calibri" panose="020F0502020204030204"/>
            </a:endParaRPr>
          </a:p>
          <a:p>
            <a:pPr marL="320040" indent="-307975">
              <a:lnSpc>
                <a:spcPct val="100000"/>
              </a:lnSpc>
              <a:spcBef>
                <a:spcPts val="440"/>
              </a:spcBef>
              <a:buAutoNum type="arabicPlain"/>
              <a:tabLst>
                <a:tab pos="320675" algn="l"/>
              </a:tabLst>
            </a:pPr>
            <a:r>
              <a:rPr sz="1800" spc="-20" dirty="0">
                <a:latin typeface="Calibri" panose="020F0502020204030204"/>
                <a:cs typeface="Calibri" panose="020F0502020204030204"/>
              </a:rPr>
              <a:t>Pattern </a:t>
            </a:r>
            <a:r>
              <a:rPr sz="1800" spc="-10" dirty="0">
                <a:latin typeface="Calibri" panose="020F0502020204030204"/>
                <a:cs typeface="Calibri" panose="020F0502020204030204"/>
              </a:rPr>
              <a:t>Recognition </a:t>
            </a:r>
            <a:r>
              <a:rPr sz="1800" dirty="0">
                <a:latin typeface="Calibri" panose="020F0502020204030204"/>
                <a:cs typeface="Calibri" panose="020F0502020204030204"/>
              </a:rPr>
              <a:t>and </a:t>
            </a:r>
            <a:r>
              <a:rPr sz="1800" spc="-5" dirty="0">
                <a:latin typeface="Calibri" panose="020F0502020204030204"/>
                <a:cs typeface="Calibri" panose="020F0502020204030204"/>
              </a:rPr>
              <a:t>Machine </a:t>
            </a:r>
            <a:r>
              <a:rPr sz="1800" dirty="0">
                <a:latin typeface="Calibri" panose="020F0502020204030204"/>
                <a:cs typeface="Calibri" panose="020F0502020204030204"/>
              </a:rPr>
              <a:t>Learning, </a:t>
            </a:r>
            <a:r>
              <a:rPr sz="1800" spc="-5" dirty="0">
                <a:latin typeface="Calibri" panose="020F0502020204030204"/>
                <a:cs typeface="Calibri" panose="020F0502020204030204"/>
              </a:rPr>
              <a:t>by </a:t>
            </a:r>
            <a:r>
              <a:rPr sz="1800" spc="-10" dirty="0">
                <a:latin typeface="Calibri" panose="020F0502020204030204"/>
                <a:cs typeface="Calibri" panose="020F0502020204030204"/>
              </a:rPr>
              <a:t>Christopher </a:t>
            </a:r>
            <a:r>
              <a:rPr sz="1800" dirty="0">
                <a:latin typeface="Calibri" panose="020F0502020204030204"/>
                <a:cs typeface="Calibri" panose="020F0502020204030204"/>
              </a:rPr>
              <a:t>M. </a:t>
            </a:r>
            <a:r>
              <a:rPr sz="1800" spc="-5" dirty="0">
                <a:latin typeface="Calibri" panose="020F0502020204030204"/>
                <a:cs typeface="Calibri" panose="020F0502020204030204"/>
              </a:rPr>
              <a:t>Bishop, 2006</a:t>
            </a:r>
            <a:r>
              <a:rPr sz="1800" spc="229" dirty="0">
                <a:latin typeface="Calibri" panose="020F0502020204030204"/>
                <a:cs typeface="Calibri" panose="020F0502020204030204"/>
              </a:rPr>
              <a:t> </a:t>
            </a:r>
            <a:r>
              <a:rPr sz="1800" spc="-10" dirty="0">
                <a:latin typeface="Calibri" panose="020F0502020204030204"/>
                <a:cs typeface="Calibri" panose="020F0502020204030204"/>
              </a:rPr>
              <a:t>Springer</a:t>
            </a:r>
            <a:endParaRPr sz="1800">
              <a:latin typeface="Calibri" panose="020F0502020204030204"/>
              <a:cs typeface="Calibri" panose="020F0502020204030204"/>
            </a:endParaRPr>
          </a:p>
          <a:p>
            <a:pPr marL="320040" indent="-307975">
              <a:lnSpc>
                <a:spcPct val="100000"/>
              </a:lnSpc>
              <a:spcBef>
                <a:spcPts val="435"/>
              </a:spcBef>
              <a:buAutoNum type="arabicPlain"/>
              <a:tabLst>
                <a:tab pos="320675" algn="l"/>
              </a:tabLst>
            </a:pPr>
            <a:r>
              <a:rPr sz="1800" spc="-5" dirty="0">
                <a:latin typeface="Calibri" panose="020F0502020204030204"/>
                <a:cs typeface="Calibri" panose="020F0502020204030204"/>
              </a:rPr>
              <a:t>Machine Learning in Action, </a:t>
            </a:r>
            <a:r>
              <a:rPr sz="1800" spc="-10" dirty="0">
                <a:latin typeface="Calibri" panose="020F0502020204030204"/>
                <a:cs typeface="Calibri" panose="020F0502020204030204"/>
              </a:rPr>
              <a:t>by </a:t>
            </a:r>
            <a:r>
              <a:rPr sz="1800" spc="-20" dirty="0">
                <a:latin typeface="Calibri" panose="020F0502020204030204"/>
                <a:cs typeface="Calibri" panose="020F0502020204030204"/>
              </a:rPr>
              <a:t>Peter </a:t>
            </a:r>
            <a:r>
              <a:rPr sz="1800" spc="-10" dirty="0">
                <a:latin typeface="Calibri" panose="020F0502020204030204"/>
                <a:cs typeface="Calibri" panose="020F0502020204030204"/>
              </a:rPr>
              <a:t>Harrington, </a:t>
            </a:r>
            <a:r>
              <a:rPr sz="1800" spc="-5" dirty="0">
                <a:latin typeface="Calibri" panose="020F0502020204030204"/>
                <a:cs typeface="Calibri" panose="020F0502020204030204"/>
              </a:rPr>
              <a:t>2012,</a:t>
            </a:r>
            <a:r>
              <a:rPr sz="1800" spc="175" dirty="0">
                <a:latin typeface="Calibri" panose="020F0502020204030204"/>
                <a:cs typeface="Calibri" panose="020F0502020204030204"/>
              </a:rPr>
              <a:t> </a:t>
            </a:r>
            <a:r>
              <a:rPr sz="1800" spc="-5" dirty="0">
                <a:latin typeface="Calibri" panose="020F0502020204030204"/>
                <a:cs typeface="Calibri" panose="020F0502020204030204"/>
              </a:rPr>
              <a:t>Manning</a:t>
            </a:r>
            <a:endParaRPr sz="1800" spc="-5" dirty="0">
              <a:latin typeface="Calibri" panose="020F0502020204030204"/>
              <a:cs typeface="Calibri" panose="020F0502020204030204"/>
            </a:endParaRPr>
          </a:p>
          <a:p>
            <a:pPr marL="320040" indent="-307975">
              <a:lnSpc>
                <a:spcPct val="100000"/>
              </a:lnSpc>
              <a:spcBef>
                <a:spcPts val="435"/>
              </a:spcBef>
              <a:buAutoNum type="arabicPlain"/>
              <a:tabLst>
                <a:tab pos="320675" algn="l"/>
              </a:tabLst>
            </a:pPr>
            <a:r>
              <a:rPr sz="1800">
                <a:latin typeface="Calibri" panose="020F0502020204030204"/>
                <a:cs typeface="Calibri" panose="020F0502020204030204"/>
              </a:rPr>
              <a:t>Hands-On Machine Learning with Scikit-Learn, Keras, and TensorFlow</a:t>
            </a:r>
            <a:endParaRPr sz="1800">
              <a:latin typeface="Calibri" panose="020F0502020204030204"/>
              <a:cs typeface="Calibri" panose="020F0502020204030204"/>
            </a:endParaRPr>
          </a:p>
          <a:p>
            <a:pPr marL="12700">
              <a:lnSpc>
                <a:spcPct val="100000"/>
              </a:lnSpc>
              <a:spcBef>
                <a:spcPts val="950"/>
              </a:spcBef>
            </a:pPr>
            <a:r>
              <a:rPr sz="2000" b="1" spc="-5" dirty="0">
                <a:latin typeface="Calibri" panose="020F0502020204030204"/>
                <a:cs typeface="Calibri" panose="020F0502020204030204"/>
              </a:rPr>
              <a:t>Other</a:t>
            </a:r>
            <a:r>
              <a:rPr sz="2000" b="1" spc="-10" dirty="0">
                <a:latin typeface="Calibri" panose="020F0502020204030204"/>
                <a:cs typeface="Calibri" panose="020F0502020204030204"/>
              </a:rPr>
              <a:t> </a:t>
            </a:r>
            <a:r>
              <a:rPr sz="2000" b="1" dirty="0">
                <a:latin typeface="Calibri" panose="020F0502020204030204"/>
                <a:cs typeface="Calibri" panose="020F0502020204030204"/>
              </a:rPr>
              <a:t>books:</a:t>
            </a:r>
            <a:endParaRPr sz="2000">
              <a:latin typeface="Calibri" panose="020F0502020204030204"/>
              <a:cs typeface="Calibri" panose="020F0502020204030204"/>
            </a:endParaRPr>
          </a:p>
          <a:p>
            <a:pPr marL="12065" indent="0">
              <a:lnSpc>
                <a:spcPct val="100000"/>
              </a:lnSpc>
              <a:spcBef>
                <a:spcPts val="385"/>
              </a:spcBef>
              <a:buNone/>
              <a:tabLst>
                <a:tab pos="285750" algn="l"/>
              </a:tabLst>
            </a:pPr>
            <a:r>
              <a:rPr lang="en-US" altLang="zh-CN" sz="1600" spc="-5" dirty="0">
                <a:latin typeface="Calibri" panose="020F0502020204030204"/>
                <a:cs typeface="Calibri" panose="020F0502020204030204"/>
                <a:sym typeface="+mn-ea"/>
              </a:rPr>
              <a:t>1    </a:t>
            </a:r>
            <a:r>
              <a:rPr lang="zh-CN" sz="1600" spc="-5" dirty="0">
                <a:latin typeface="Calibri" panose="020F0502020204030204"/>
                <a:cs typeface="Calibri" panose="020F0502020204030204"/>
                <a:sym typeface="+mn-ea"/>
              </a:rPr>
              <a:t>机器学习，周志华</a:t>
            </a:r>
            <a:endParaRPr lang="zh-CN" sz="1600" spc="-5" dirty="0">
              <a:latin typeface="Calibri" panose="020F0502020204030204"/>
              <a:cs typeface="Calibri" panose="020F0502020204030204"/>
            </a:endParaRPr>
          </a:p>
          <a:p>
            <a:pPr marL="12065" indent="0">
              <a:lnSpc>
                <a:spcPct val="100000"/>
              </a:lnSpc>
              <a:spcBef>
                <a:spcPts val="385"/>
              </a:spcBef>
              <a:buNone/>
              <a:tabLst>
                <a:tab pos="285750" algn="l"/>
              </a:tabLst>
            </a:pPr>
            <a:r>
              <a:rPr lang="en-US" sz="1600">
                <a:latin typeface="Calibri" panose="020F0502020204030204"/>
                <a:cs typeface="Calibri" panose="020F0502020204030204"/>
                <a:sym typeface="+mn-ea"/>
              </a:rPr>
              <a:t>2    Dive in Deep Learning, by Aston zhang, Zachary C.Lipton, Mu Li, and Alexander J.Smola</a:t>
            </a:r>
            <a:endParaRPr sz="1600">
              <a:latin typeface="Calibri" panose="020F0502020204030204"/>
              <a:cs typeface="Calibri" panose="020F0502020204030204"/>
            </a:endParaRPr>
          </a:p>
          <a:p>
            <a:pPr marL="12065" indent="0">
              <a:lnSpc>
                <a:spcPct val="100000"/>
              </a:lnSpc>
              <a:spcBef>
                <a:spcPts val="385"/>
              </a:spcBef>
              <a:buNone/>
              <a:tabLst>
                <a:tab pos="285750" algn="l"/>
              </a:tabLst>
            </a:pPr>
            <a:r>
              <a:rPr lang="en-US" sz="1600" spc="-15" dirty="0">
                <a:latin typeface="Calibri" panose="020F0502020204030204"/>
                <a:cs typeface="Calibri" panose="020F0502020204030204"/>
              </a:rPr>
              <a:t>3     </a:t>
            </a:r>
            <a:r>
              <a:rPr sz="1600" spc="-15" dirty="0">
                <a:latin typeface="Calibri" panose="020F0502020204030204"/>
                <a:cs typeface="Calibri" panose="020F0502020204030204"/>
              </a:rPr>
              <a:t>Reinforcement </a:t>
            </a:r>
            <a:r>
              <a:rPr sz="1600" spc="-5" dirty="0">
                <a:latin typeface="Calibri" panose="020F0502020204030204"/>
                <a:cs typeface="Calibri" panose="020F0502020204030204"/>
              </a:rPr>
              <a:t>Learning: An </a:t>
            </a:r>
            <a:r>
              <a:rPr sz="1600" spc="-10" dirty="0">
                <a:latin typeface="Calibri" panose="020F0502020204030204"/>
                <a:cs typeface="Calibri" panose="020F0502020204030204"/>
              </a:rPr>
              <a:t>Introduction, by Richard </a:t>
            </a:r>
            <a:r>
              <a:rPr sz="1600" spc="-5" dirty="0">
                <a:latin typeface="Calibri" panose="020F0502020204030204"/>
                <a:cs typeface="Calibri" panose="020F0502020204030204"/>
              </a:rPr>
              <a:t>S.</a:t>
            </a:r>
            <a:r>
              <a:rPr sz="1600" spc="114" dirty="0">
                <a:latin typeface="Calibri" panose="020F0502020204030204"/>
                <a:cs typeface="Calibri" panose="020F0502020204030204"/>
              </a:rPr>
              <a:t> </a:t>
            </a:r>
            <a:r>
              <a:rPr sz="1600" spc="-15" dirty="0">
                <a:latin typeface="Calibri" panose="020F0502020204030204"/>
                <a:cs typeface="Calibri" panose="020F0502020204030204"/>
              </a:rPr>
              <a:t>Sutton</a:t>
            </a:r>
            <a:endParaRPr sz="1600" spc="-15" dirty="0">
              <a:latin typeface="Calibri" panose="020F0502020204030204"/>
              <a:cs typeface="Calibri" panose="020F0502020204030204"/>
            </a:endParaRPr>
          </a:p>
          <a:p>
            <a:pPr marL="12065" indent="0">
              <a:lnSpc>
                <a:spcPct val="100000"/>
              </a:lnSpc>
              <a:spcBef>
                <a:spcPts val="385"/>
              </a:spcBef>
              <a:buNone/>
              <a:tabLst>
                <a:tab pos="285750" algn="l"/>
              </a:tabLst>
            </a:pPr>
            <a:r>
              <a:rPr lang="en-US" sz="1600" spc="-15" dirty="0">
                <a:latin typeface="Calibri" panose="020F0502020204030204"/>
                <a:cs typeface="Calibri" panose="020F0502020204030204"/>
              </a:rPr>
              <a:t>4      t</a:t>
            </a:r>
            <a:r>
              <a:rPr sz="1600" spc="-5" dirty="0">
                <a:latin typeface="Calibri" panose="020F0502020204030204"/>
                <a:cs typeface="Calibri" panose="020F0502020204030204"/>
              </a:rPr>
              <a:t>he </a:t>
            </a:r>
            <a:r>
              <a:rPr sz="1600" spc="-10" dirty="0">
                <a:latin typeface="Calibri" panose="020F0502020204030204"/>
                <a:cs typeface="Calibri" panose="020F0502020204030204"/>
              </a:rPr>
              <a:t>Elements </a:t>
            </a:r>
            <a:r>
              <a:rPr sz="1600" spc="-5" dirty="0">
                <a:latin typeface="Calibri" panose="020F0502020204030204"/>
                <a:cs typeface="Calibri" panose="020F0502020204030204"/>
              </a:rPr>
              <a:t>of </a:t>
            </a:r>
            <a:r>
              <a:rPr sz="1600" spc="-10" dirty="0">
                <a:latin typeface="Calibri" panose="020F0502020204030204"/>
                <a:cs typeface="Calibri" panose="020F0502020204030204"/>
              </a:rPr>
              <a:t>Statistical Learning </a:t>
            </a:r>
            <a:r>
              <a:rPr sz="1600" spc="-15" dirty="0">
                <a:latin typeface="Calibri" panose="020F0502020204030204"/>
                <a:cs typeface="Calibri" panose="020F0502020204030204"/>
              </a:rPr>
              <a:t>Data </a:t>
            </a:r>
            <a:r>
              <a:rPr sz="1600" spc="-5" dirty="0">
                <a:latin typeface="Calibri" panose="020F0502020204030204"/>
                <a:cs typeface="Calibri" panose="020F0502020204030204"/>
              </a:rPr>
              <a:t>Mining, </a:t>
            </a:r>
            <a:r>
              <a:rPr sz="1600" spc="-15" dirty="0">
                <a:latin typeface="Calibri" panose="020F0502020204030204"/>
                <a:cs typeface="Calibri" panose="020F0502020204030204"/>
              </a:rPr>
              <a:t>Inference, </a:t>
            </a:r>
            <a:r>
              <a:rPr sz="1600" spc="-5" dirty="0">
                <a:latin typeface="Calibri" panose="020F0502020204030204"/>
                <a:cs typeface="Calibri" panose="020F0502020204030204"/>
              </a:rPr>
              <a:t>and</a:t>
            </a:r>
            <a:r>
              <a:rPr sz="1600" spc="85" dirty="0">
                <a:latin typeface="Calibri" panose="020F0502020204030204"/>
                <a:cs typeface="Calibri" panose="020F0502020204030204"/>
              </a:rPr>
              <a:t> </a:t>
            </a:r>
            <a:r>
              <a:rPr sz="1600" spc="-5" dirty="0">
                <a:latin typeface="Calibri" panose="020F0502020204030204"/>
                <a:cs typeface="Calibri" panose="020F0502020204030204"/>
              </a:rPr>
              <a:t>Prediction</a:t>
            </a:r>
            <a:endParaRPr sz="1600">
              <a:latin typeface="Calibri" panose="020F0502020204030204"/>
              <a:cs typeface="Calibri" panose="020F0502020204030204"/>
            </a:endParaRPr>
          </a:p>
          <a:p>
            <a:pPr marL="12700">
              <a:lnSpc>
                <a:spcPct val="100000"/>
              </a:lnSpc>
              <a:spcBef>
                <a:spcPts val="930"/>
              </a:spcBef>
            </a:pPr>
            <a:r>
              <a:rPr sz="2000" b="1" spc="-10" dirty="0">
                <a:latin typeface="Calibri" panose="020F0502020204030204"/>
                <a:cs typeface="Calibri" panose="020F0502020204030204"/>
              </a:rPr>
              <a:t>Paper</a:t>
            </a:r>
            <a:r>
              <a:rPr sz="2000" b="1" spc="-20" dirty="0">
                <a:latin typeface="Calibri" panose="020F0502020204030204"/>
                <a:cs typeface="Calibri" panose="020F0502020204030204"/>
              </a:rPr>
              <a:t> </a:t>
            </a:r>
            <a:r>
              <a:rPr sz="2000" b="1" spc="-5" dirty="0">
                <a:latin typeface="Calibri" panose="020F0502020204030204"/>
                <a:cs typeface="Calibri" panose="020F0502020204030204"/>
              </a:rPr>
              <a:t>reading:</a:t>
            </a:r>
            <a:endParaRPr sz="2000">
              <a:latin typeface="Calibri" panose="020F0502020204030204"/>
              <a:cs typeface="Calibri" panose="020F0502020204030204"/>
            </a:endParaRPr>
          </a:p>
          <a:p>
            <a:pPr marL="285115" indent="-273050">
              <a:lnSpc>
                <a:spcPct val="100000"/>
              </a:lnSpc>
              <a:spcBef>
                <a:spcPts val="415"/>
              </a:spcBef>
              <a:buAutoNum type="arabicPlain"/>
              <a:tabLst>
                <a:tab pos="285750" algn="l"/>
              </a:tabLst>
            </a:pPr>
            <a:r>
              <a:rPr sz="1600" spc="-10" dirty="0">
                <a:latin typeface="Calibri" panose="020F0502020204030204"/>
                <a:cs typeface="Calibri" panose="020F0502020204030204"/>
              </a:rPr>
              <a:t>Ghahramani </a:t>
            </a:r>
            <a:r>
              <a:rPr sz="1600" spc="-5" dirty="0">
                <a:latin typeface="Calibri" panose="020F0502020204030204"/>
                <a:cs typeface="Calibri" panose="020F0502020204030204"/>
              </a:rPr>
              <a:t>Z. </a:t>
            </a:r>
            <a:r>
              <a:rPr sz="1600" spc="-10" dirty="0">
                <a:latin typeface="Calibri" panose="020F0502020204030204"/>
                <a:cs typeface="Calibri" panose="020F0502020204030204"/>
              </a:rPr>
              <a:t>Probabilistic </a:t>
            </a:r>
            <a:r>
              <a:rPr sz="1600" spc="-5" dirty="0">
                <a:latin typeface="Calibri" panose="020F0502020204030204"/>
                <a:cs typeface="Calibri" panose="020F0502020204030204"/>
              </a:rPr>
              <a:t>machine learning and artificial </a:t>
            </a:r>
            <a:r>
              <a:rPr sz="1600" spc="-10" dirty="0">
                <a:latin typeface="Calibri" panose="020F0502020204030204"/>
                <a:cs typeface="Calibri" panose="020F0502020204030204"/>
              </a:rPr>
              <a:t>intelligence, Nature,</a:t>
            </a:r>
            <a:r>
              <a:rPr sz="1600" spc="10"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marL="285115" indent="-273050">
              <a:lnSpc>
                <a:spcPct val="100000"/>
              </a:lnSpc>
              <a:spcBef>
                <a:spcPts val="385"/>
              </a:spcBef>
              <a:buAutoNum type="arabicPlain"/>
              <a:tabLst>
                <a:tab pos="285750" algn="l"/>
              </a:tabLst>
            </a:pPr>
            <a:r>
              <a:rPr sz="1600" spc="-10" dirty="0">
                <a:latin typeface="Calibri" panose="020F0502020204030204"/>
                <a:cs typeface="Calibri" panose="020F0502020204030204"/>
              </a:rPr>
              <a:t>Lecun </a:t>
            </a:r>
            <a:r>
              <a:rPr sz="1600" spc="-100" dirty="0">
                <a:latin typeface="Calibri" panose="020F0502020204030204"/>
                <a:cs typeface="Calibri" panose="020F0502020204030204"/>
              </a:rPr>
              <a:t>Y, </a:t>
            </a:r>
            <a:r>
              <a:rPr sz="1600" spc="-5" dirty="0">
                <a:latin typeface="Calibri" panose="020F0502020204030204"/>
                <a:cs typeface="Calibri" panose="020F0502020204030204"/>
              </a:rPr>
              <a:t>Bengio </a:t>
            </a:r>
            <a:r>
              <a:rPr sz="1600" spc="-100" dirty="0">
                <a:latin typeface="Calibri" panose="020F0502020204030204"/>
                <a:cs typeface="Calibri" panose="020F0502020204030204"/>
              </a:rPr>
              <a:t>Y, </a:t>
            </a:r>
            <a:r>
              <a:rPr sz="1600" spc="-10" dirty="0">
                <a:latin typeface="Calibri" panose="020F0502020204030204"/>
                <a:cs typeface="Calibri" panose="020F0502020204030204"/>
              </a:rPr>
              <a:t>Hinton </a:t>
            </a:r>
            <a:r>
              <a:rPr sz="1600" spc="-5" dirty="0">
                <a:latin typeface="Calibri" panose="020F0502020204030204"/>
                <a:cs typeface="Calibri" panose="020F0502020204030204"/>
              </a:rPr>
              <a:t>G. </a:t>
            </a:r>
            <a:r>
              <a:rPr sz="1600" spc="-10" dirty="0">
                <a:latin typeface="Calibri" panose="020F0502020204030204"/>
                <a:cs typeface="Calibri" panose="020F0502020204030204"/>
              </a:rPr>
              <a:t>Deep </a:t>
            </a:r>
            <a:r>
              <a:rPr sz="1600" spc="-5" dirty="0">
                <a:latin typeface="Calibri" panose="020F0502020204030204"/>
                <a:cs typeface="Calibri" panose="020F0502020204030204"/>
              </a:rPr>
              <a:t>learning, </a:t>
            </a:r>
            <a:r>
              <a:rPr sz="1600" spc="-10" dirty="0">
                <a:latin typeface="Calibri" panose="020F0502020204030204"/>
                <a:cs typeface="Calibri" panose="020F0502020204030204"/>
              </a:rPr>
              <a:t>Nature,</a:t>
            </a:r>
            <a:r>
              <a:rPr sz="1600" spc="270"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marL="285115" indent="-273050">
              <a:lnSpc>
                <a:spcPct val="100000"/>
              </a:lnSpc>
              <a:spcBef>
                <a:spcPts val="385"/>
              </a:spcBef>
              <a:buAutoNum type="arabicPlain"/>
              <a:tabLst>
                <a:tab pos="285750" algn="l"/>
              </a:tabLst>
            </a:pPr>
            <a:r>
              <a:rPr sz="1600" spc="-10" dirty="0">
                <a:latin typeface="Calibri" panose="020F0502020204030204"/>
                <a:cs typeface="Calibri" panose="020F0502020204030204"/>
              </a:rPr>
              <a:t>Littman </a:t>
            </a:r>
            <a:r>
              <a:rPr sz="1600" spc="-5" dirty="0">
                <a:latin typeface="Calibri" panose="020F0502020204030204"/>
                <a:cs typeface="Calibri" panose="020F0502020204030204"/>
              </a:rPr>
              <a:t>M L. </a:t>
            </a:r>
            <a:r>
              <a:rPr sz="1600" spc="-15" dirty="0">
                <a:latin typeface="Calibri" panose="020F0502020204030204"/>
                <a:cs typeface="Calibri" panose="020F0502020204030204"/>
              </a:rPr>
              <a:t>Reinforcement </a:t>
            </a:r>
            <a:r>
              <a:rPr sz="1600" spc="-5" dirty="0">
                <a:latin typeface="Calibri" panose="020F0502020204030204"/>
                <a:cs typeface="Calibri" panose="020F0502020204030204"/>
              </a:rPr>
              <a:t>learning </a:t>
            </a:r>
            <a:r>
              <a:rPr sz="1600" spc="-10" dirty="0">
                <a:latin typeface="Calibri" panose="020F0502020204030204"/>
                <a:cs typeface="Calibri" panose="020F0502020204030204"/>
              </a:rPr>
              <a:t>improves behavior </a:t>
            </a:r>
            <a:r>
              <a:rPr sz="1600" spc="-15" dirty="0">
                <a:latin typeface="Calibri" panose="020F0502020204030204"/>
                <a:cs typeface="Calibri" panose="020F0502020204030204"/>
              </a:rPr>
              <a:t>from </a:t>
            </a:r>
            <a:r>
              <a:rPr sz="1600" spc="-10" dirty="0">
                <a:latin typeface="Calibri" panose="020F0502020204030204"/>
                <a:cs typeface="Calibri" panose="020F0502020204030204"/>
              </a:rPr>
              <a:t>evaluative feedback, Nature,</a:t>
            </a:r>
            <a:r>
              <a:rPr sz="1600" spc="275"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a:lnSpc>
                <a:spcPct val="100000"/>
              </a:lnSpc>
              <a:spcBef>
                <a:spcPts val="10"/>
              </a:spcBef>
            </a:pPr>
            <a:endParaRPr sz="1700">
              <a:latin typeface="Times New Roman" panose="02020603050405020304"/>
              <a:cs typeface="Times New Roman" panose="02020603050405020304"/>
            </a:endParaRPr>
          </a:p>
          <a:p>
            <a:pPr marL="12700">
              <a:lnSpc>
                <a:spcPct val="100000"/>
              </a:lnSpc>
              <a:spcBef>
                <a:spcPts val="440"/>
              </a:spcBef>
            </a:pPr>
            <a:r>
              <a:rPr lang="en-US" sz="1800">
                <a:latin typeface="Arial" panose="020B0604020202020204"/>
                <a:cs typeface="Arial" panose="020B0604020202020204"/>
              </a:rPr>
              <a:t>BB:</a:t>
            </a:r>
            <a:r>
              <a:rPr lang="en-US" sz="1800">
                <a:latin typeface="Arial" panose="020B0604020202020204"/>
                <a:cs typeface="Arial" panose="020B0604020202020204"/>
                <a:hlinkClick r:id="rId2" action="ppaction://hlinkfile"/>
              </a:rPr>
              <a:t>https://bb.sustech.edu.cn/webapps/blackboard/execute/announcement?method=search&amp;context=course&amp;course_id=_4138_1&amp;handle=cp_announcements&amp;mode=cpview</a:t>
            </a:r>
            <a:endParaRPr lang="en-US" sz="1800">
              <a:latin typeface="Arial" panose="020B0604020202020204"/>
              <a:cs typeface="Arial" panose="020B0604020202020204"/>
            </a:endParaRPr>
          </a:p>
        </p:txBody>
      </p:sp>
      <p:pic>
        <p:nvPicPr>
          <p:cNvPr id="6" name="图片 5" descr="OIP"/>
          <p:cNvPicPr>
            <a:picLocks noChangeAspect="1"/>
          </p:cNvPicPr>
          <p:nvPr/>
        </p:nvPicPr>
        <p:blipFill>
          <a:blip r:embed="rId3"/>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36942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Other considerations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47040" y="1038860"/>
            <a:ext cx="10870565" cy="2779395"/>
          </a:xfrm>
        </p:spPr>
        <p:txBody>
          <a:bodyPr>
            <a:normAutofit lnSpcReduction="20000"/>
          </a:bodyPr>
          <a:p>
            <a:r>
              <a:rPr lang="en-US" altLang="en-US" b="1" dirty="0">
                <a:solidFill>
                  <a:schemeClr val="accent2"/>
                </a:solidFill>
              </a:rPr>
              <a:t>TA:</a:t>
            </a:r>
            <a:endParaRPr lang="en-US" altLang="en-US" b="1" dirty="0">
              <a:solidFill>
                <a:schemeClr val="accent2"/>
              </a:solidFill>
            </a:endParaRPr>
          </a:p>
          <a:p>
            <a:pPr marL="0" indent="0">
              <a:buNone/>
            </a:pPr>
            <a:endParaRPr lang="en-US" altLang="en-US" b="1" dirty="0">
              <a:solidFill>
                <a:schemeClr val="accent2"/>
              </a:solidFill>
            </a:endParaRPr>
          </a:p>
          <a:p>
            <a:r>
              <a:rPr lang="en-US" altLang="en-US" sz="2000" b="1" dirty="0">
                <a:solidFill>
                  <a:schemeClr val="tx1"/>
                </a:solidFill>
              </a:rPr>
              <a:t>刘之辰, 谢岳臻, 王协群, 杨家鉴, 高瑞, 陈杨, 王宇杰, 郑博方</a:t>
            </a:r>
            <a:endParaRPr lang="en-US" altLang="en-US" sz="2000" b="1" dirty="0">
              <a:solidFill>
                <a:schemeClr val="tx1"/>
              </a:solidFill>
            </a:endParaRPr>
          </a:p>
          <a:p>
            <a:endParaRPr lang="en-US" altLang="en-US" sz="2000" b="1" dirty="0">
              <a:solidFill>
                <a:schemeClr val="tx1"/>
              </a:solidFill>
            </a:endParaRPr>
          </a:p>
          <a:p>
            <a:endParaRPr lang="en-US" altLang="en-US" sz="2000" b="1" dirty="0">
              <a:solidFill>
                <a:schemeClr val="tx1"/>
              </a:solidFill>
            </a:endParaRPr>
          </a:p>
          <a:p>
            <a:endParaRPr lang="en-US" altLang="en-US" sz="2000" b="1" dirty="0">
              <a:solidFill>
                <a:schemeClr val="tx1"/>
              </a:solidFill>
            </a:endParaRPr>
          </a:p>
          <a:p>
            <a:r>
              <a:rPr lang="en-US" altLang="en-US" sz="2000" b="1" dirty="0">
                <a:solidFill>
                  <a:schemeClr val="tx1"/>
                </a:solidFill>
              </a:rPr>
              <a:t>QQ Group:</a:t>
            </a:r>
            <a:endParaRPr lang="en-US" altLang="en-US" sz="2000" b="1" dirty="0">
              <a:solidFill>
                <a:schemeClr val="tx1"/>
              </a:solidFill>
            </a:endParaRPr>
          </a:p>
          <a:p>
            <a:endParaRPr lang="en-US" altLang="en-US" b="1" dirty="0">
              <a:solidFill>
                <a:schemeClr val="accent2"/>
              </a:solidFill>
            </a:endParaRPr>
          </a:p>
          <a:p>
            <a:pPr marL="0" indent="0">
              <a:buNone/>
            </a:pPr>
            <a:endParaRPr lang="en-US" altLang="en-US" b="1" dirty="0">
              <a:solidFill>
                <a:schemeClr val="accent2"/>
              </a:solidFill>
            </a:endParaRPr>
          </a:p>
          <a:p>
            <a:pPr marL="457200" lvl="1" indent="0">
              <a:buFont typeface="Wingdings" panose="05000000000000000000" pitchFamily="2" charset="2"/>
              <a:buNone/>
            </a:pPr>
            <a:endParaRPr lang="en-US" altLang="en-US" b="1" dirty="0">
              <a:solidFill>
                <a:schemeClr val="accent2"/>
              </a:solidFill>
            </a:endParaRPr>
          </a:p>
          <a:p>
            <a:endParaRPr lang="en-US" altLang="en-US" b="1" dirty="0">
              <a:solidFill>
                <a:schemeClr val="accent2"/>
              </a:solidFill>
            </a:endParaRPr>
          </a:p>
          <a:p>
            <a:endParaRPr lang="en-US" altLang="en-US" b="1" dirty="0">
              <a:solidFill>
                <a:schemeClr val="accent2"/>
              </a:solidFill>
            </a:endParaRPr>
          </a:p>
          <a:p>
            <a:pPr marL="0" indent="0">
              <a:buNone/>
            </a:pPr>
            <a:endParaRPr lang="en-US" altLang="zh-CN" dirty="0"/>
          </a:p>
          <a:p>
            <a:endParaRPr lang="zh-CN" altLang="en-US" dirty="0"/>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2472055" y="2616200"/>
            <a:ext cx="3081655" cy="392811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643370" y="2625090"/>
            <a:ext cx="3050540" cy="39211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Lab Schedule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OIP"/>
          <p:cNvPicPr>
            <a:picLocks noChangeAspect="1"/>
          </p:cNvPicPr>
          <p:nvPr/>
        </p:nvPicPr>
        <p:blipFill>
          <a:blip r:embed="rId2"/>
          <a:stretch>
            <a:fillRect/>
          </a:stretch>
        </p:blipFill>
        <p:spPr>
          <a:xfrm>
            <a:off x="10597515" y="22225"/>
            <a:ext cx="1492885" cy="793750"/>
          </a:xfrm>
          <a:prstGeom prst="rect">
            <a:avLst/>
          </a:prstGeom>
        </p:spPr>
      </p:pic>
      <p:pic>
        <p:nvPicPr>
          <p:cNvPr id="2" name="图片 1" descr="CS405-2"/>
          <p:cNvPicPr>
            <a:picLocks noChangeAspect="1"/>
          </p:cNvPicPr>
          <p:nvPr/>
        </p:nvPicPr>
        <p:blipFill>
          <a:blip r:embed="rId3"/>
          <a:stretch>
            <a:fillRect/>
          </a:stretch>
        </p:blipFill>
        <p:spPr>
          <a:xfrm>
            <a:off x="1422400" y="1058545"/>
            <a:ext cx="9175115" cy="54686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Final Projects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5"/>
          <p:cNvSpPr txBox="1"/>
          <p:nvPr/>
        </p:nvSpPr>
        <p:spPr>
          <a:xfrm>
            <a:off x="612140" y="1429257"/>
            <a:ext cx="7804784" cy="4324350"/>
          </a:xfrm>
          <a:prstGeom prst="rect">
            <a:avLst/>
          </a:prstGeom>
        </p:spPr>
        <p:txBody>
          <a:bodyPr vert="horz" wrap="square" lIns="0" tIns="13335" rIns="0" bIns="0" rtlCol="0">
            <a:spAutoFit/>
          </a:bodyPr>
          <a:p>
            <a:pPr marL="353695" indent="-341630">
              <a:lnSpc>
                <a:spcPct val="100000"/>
              </a:lnSpc>
              <a:spcBef>
                <a:spcPts val="105"/>
              </a:spcBef>
              <a:buAutoNum type="arabicPlain"/>
              <a:tabLst>
                <a:tab pos="354330" algn="l"/>
              </a:tabLst>
            </a:pPr>
            <a:r>
              <a:rPr lang="en-US" sz="2000" spc="-15" dirty="0">
                <a:latin typeface="Calibri" panose="020F0502020204030204"/>
                <a:cs typeface="Calibri" panose="020F0502020204030204"/>
              </a:rPr>
              <a:t>Object detection and tracking</a:t>
            </a:r>
            <a:endParaRPr sz="2000" spc="-10" dirty="0">
              <a:latin typeface="Calibri" panose="020F0502020204030204"/>
              <a:cs typeface="Calibri" panose="020F0502020204030204"/>
            </a:endParaRPr>
          </a:p>
          <a:p>
            <a:pPr marL="353695" indent="-341630">
              <a:lnSpc>
                <a:spcPct val="100000"/>
              </a:lnSpc>
              <a:spcBef>
                <a:spcPts val="105"/>
              </a:spcBef>
              <a:buAutoNum type="arabicPlain"/>
              <a:tabLst>
                <a:tab pos="354330" algn="l"/>
              </a:tabLst>
            </a:pPr>
            <a:endParaRPr sz="2000" spc="-10" dirty="0">
              <a:latin typeface="Calibri" panose="020F0502020204030204"/>
              <a:cs typeface="Calibri" panose="020F0502020204030204"/>
            </a:endParaRPr>
          </a:p>
          <a:p>
            <a:pPr marL="353695" indent="-341630">
              <a:lnSpc>
                <a:spcPct val="100000"/>
              </a:lnSpc>
              <a:spcBef>
                <a:spcPts val="105"/>
              </a:spcBef>
              <a:buAutoNum type="arabicPlain"/>
              <a:tabLst>
                <a:tab pos="354330" algn="l"/>
              </a:tabLst>
            </a:pPr>
            <a:r>
              <a:rPr lang="en-US" sz="2000" spc="-10" dirty="0">
                <a:latin typeface="Calibri" panose="020F0502020204030204"/>
                <a:cs typeface="Calibri" panose="020F0502020204030204"/>
              </a:rPr>
              <a:t>GAN for self driving data augmentation</a:t>
            </a:r>
            <a:endParaRPr sz="2000">
              <a:latin typeface="Calibri" panose="020F0502020204030204"/>
              <a:cs typeface="Calibri" panose="020F0502020204030204"/>
            </a:endParaRPr>
          </a:p>
          <a:p>
            <a:pPr>
              <a:lnSpc>
                <a:spcPct val="100000"/>
              </a:lnSpc>
              <a:spcBef>
                <a:spcPts val="20"/>
              </a:spcBef>
              <a:buFont typeface="Calibri" panose="020F0502020204030204"/>
              <a:buAutoNum type="arabicPlain"/>
            </a:pPr>
            <a:endParaRPr sz="2900">
              <a:latin typeface="Times New Roman" panose="02020603050405020304"/>
              <a:cs typeface="Times New Roman" panose="02020603050405020304"/>
            </a:endParaRPr>
          </a:p>
          <a:p>
            <a:pPr marL="353695" indent="-341630">
              <a:lnSpc>
                <a:spcPct val="100000"/>
              </a:lnSpc>
              <a:spcBef>
                <a:spcPts val="5"/>
              </a:spcBef>
              <a:buAutoNum type="arabicPlain"/>
              <a:tabLst>
                <a:tab pos="354330" algn="l"/>
              </a:tabLst>
            </a:pPr>
            <a:r>
              <a:rPr lang="en-US" sz="2000" spc="-5" dirty="0">
                <a:latin typeface="Calibri" panose="020F0502020204030204"/>
                <a:cs typeface="Calibri" panose="020F0502020204030204"/>
              </a:rPr>
              <a:t>CARLA Simulator</a:t>
            </a:r>
            <a:endParaRPr sz="2000">
              <a:latin typeface="Calibri" panose="020F0502020204030204"/>
              <a:cs typeface="Calibri" panose="020F0502020204030204"/>
            </a:endParaRPr>
          </a:p>
          <a:p>
            <a:pPr>
              <a:lnSpc>
                <a:spcPct val="100000"/>
              </a:lnSpc>
              <a:spcBef>
                <a:spcPts val="25"/>
              </a:spcBef>
              <a:buFont typeface="Calibri" panose="020F0502020204030204"/>
              <a:buAutoNum type="arabicPlain"/>
            </a:pPr>
            <a:endParaRPr sz="2900">
              <a:latin typeface="Times New Roman" panose="02020603050405020304"/>
              <a:cs typeface="Times New Roman" panose="02020603050405020304"/>
            </a:endParaRPr>
          </a:p>
          <a:p>
            <a:pPr marL="353695" indent="-341630">
              <a:lnSpc>
                <a:spcPct val="100000"/>
              </a:lnSpc>
              <a:buAutoNum type="arabicPlain"/>
              <a:tabLst>
                <a:tab pos="354330" algn="l"/>
              </a:tabLst>
            </a:pPr>
            <a:r>
              <a:rPr lang="en-US" sz="2000" spc="-5" dirty="0">
                <a:latin typeface="Calibri" panose="020F0502020204030204"/>
                <a:cs typeface="Calibri" panose="020F0502020204030204"/>
              </a:rPr>
              <a:t>Traffic sign &amp; lane</a:t>
            </a:r>
            <a:endParaRPr lang="en-US" sz="2000" spc="-5" dirty="0">
              <a:latin typeface="Calibri" panose="020F0502020204030204"/>
              <a:cs typeface="Calibri" panose="020F0502020204030204"/>
            </a:endParaRPr>
          </a:p>
          <a:p>
            <a:pPr marL="353695" indent="-341630">
              <a:lnSpc>
                <a:spcPct val="100000"/>
              </a:lnSpc>
              <a:buAutoNum type="arabicPlain"/>
              <a:tabLst>
                <a:tab pos="354330" algn="l"/>
              </a:tabLst>
            </a:pPr>
            <a:endParaRPr sz="2000">
              <a:latin typeface="Calibri" panose="020F0502020204030204"/>
              <a:cs typeface="Calibri" panose="020F0502020204030204"/>
            </a:endParaRPr>
          </a:p>
          <a:p>
            <a:pPr marL="353695" indent="-341630">
              <a:lnSpc>
                <a:spcPct val="100000"/>
              </a:lnSpc>
              <a:buAutoNum type="arabicPlain"/>
              <a:tabLst>
                <a:tab pos="354330" algn="l"/>
              </a:tabLst>
            </a:pPr>
            <a:r>
              <a:rPr sz="2000">
                <a:latin typeface="Calibri" panose="020F0502020204030204"/>
                <a:cs typeface="Calibri" panose="020F0502020204030204"/>
              </a:rPr>
              <a:t> </a:t>
            </a:r>
            <a:r>
              <a:rPr lang="en-US" sz="2000">
                <a:latin typeface="Calibri" panose="020F0502020204030204"/>
                <a:cs typeface="Calibri" panose="020F0502020204030204"/>
              </a:rPr>
              <a:t>Vehicle road cooperative</a:t>
            </a:r>
            <a:endParaRPr sz="2000">
              <a:latin typeface="Calibri" panose="020F0502020204030204"/>
              <a:cs typeface="Calibri" panose="020F0502020204030204"/>
            </a:endParaRPr>
          </a:p>
          <a:p>
            <a:pPr marL="353695" indent="-341630">
              <a:lnSpc>
                <a:spcPct val="100000"/>
              </a:lnSpc>
              <a:buAutoNum type="arabicPlain"/>
              <a:tabLst>
                <a:tab pos="354330" algn="l"/>
              </a:tabLst>
            </a:pPr>
            <a:endParaRPr sz="2000">
              <a:latin typeface="Calibri" panose="020F0502020204030204"/>
              <a:cs typeface="Calibri" panose="020F0502020204030204"/>
            </a:endParaRPr>
          </a:p>
          <a:p>
            <a:pPr marL="353695" indent="-341630">
              <a:lnSpc>
                <a:spcPct val="100000"/>
              </a:lnSpc>
              <a:buAutoNum type="arabicPlain"/>
              <a:tabLst>
                <a:tab pos="354330" algn="l"/>
              </a:tabLst>
            </a:pPr>
            <a:r>
              <a:rPr lang="en-US" sz="2000">
                <a:latin typeface="Calibri" panose="020F0502020204030204"/>
                <a:cs typeface="Calibri" panose="020F0502020204030204"/>
              </a:rPr>
              <a:t>RL for autonomous driving simulator</a:t>
            </a:r>
            <a:endParaRPr lang="en-US" sz="2000">
              <a:latin typeface="Calibri" panose="020F0502020204030204"/>
              <a:cs typeface="Calibri" panose="020F0502020204030204"/>
            </a:endParaRPr>
          </a:p>
          <a:p>
            <a:pPr marL="353695" indent="-341630">
              <a:lnSpc>
                <a:spcPct val="100000"/>
              </a:lnSpc>
              <a:buAutoNum type="arabicPlain"/>
              <a:tabLst>
                <a:tab pos="354330" algn="l"/>
              </a:tabLst>
            </a:pPr>
            <a:endParaRPr lang="en-US" sz="2000">
              <a:latin typeface="Calibri" panose="020F0502020204030204"/>
              <a:cs typeface="Calibri" panose="020F0502020204030204"/>
            </a:endParaRPr>
          </a:p>
          <a:p>
            <a:pPr marL="353695" indent="-341630">
              <a:lnSpc>
                <a:spcPct val="100000"/>
              </a:lnSpc>
              <a:buAutoNum type="arabicPlain"/>
              <a:tabLst>
                <a:tab pos="354330" algn="l"/>
              </a:tabLst>
            </a:pPr>
            <a:r>
              <a:rPr lang="en-US" sz="2000">
                <a:latin typeface="Calibri" panose="020F0502020204030204"/>
                <a:cs typeface="Calibri" panose="020F0502020204030204"/>
              </a:rPr>
              <a:t>Semantic segmentation</a:t>
            </a:r>
            <a:endParaRPr lang="en-US" sz="2000">
              <a:latin typeface="Calibri" panose="020F0502020204030204"/>
              <a:cs typeface="Calibri" panose="020F0502020204030204"/>
            </a:endParaRPr>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62850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Lab Report &amp; Grading Guidelines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2" name="文本框 1"/>
          <p:cNvSpPr txBox="1"/>
          <p:nvPr/>
        </p:nvSpPr>
        <p:spPr>
          <a:xfrm>
            <a:off x="786765" y="1443990"/>
            <a:ext cx="10025380" cy="1753235"/>
          </a:xfrm>
          <a:prstGeom prst="rect">
            <a:avLst/>
          </a:prstGeom>
          <a:noFill/>
        </p:spPr>
        <p:txBody>
          <a:bodyPr wrap="square" rtlCol="0" anchor="t">
            <a:spAutoFit/>
          </a:bodyPr>
          <a:p>
            <a:pPr marL="285750" indent="-285750">
              <a:buFont typeface="Wingdings" panose="05000000000000000000" charset="0"/>
              <a:buChar char="Ø"/>
            </a:pPr>
            <a:r>
              <a:rPr lang="zh-CN" altLang="en-US"/>
              <a:t>Lab report </a:t>
            </a:r>
            <a:endParaRPr lang="zh-CN" altLang="en-US"/>
          </a:p>
          <a:p>
            <a:pPr marL="742950" lvl="1" indent="-285750">
              <a:buFont typeface="Wingdings" panose="05000000000000000000" charset="0"/>
              <a:buChar char="ü"/>
            </a:pPr>
            <a:r>
              <a:rPr lang="zh-CN" altLang="en-US"/>
              <a:t> Follow the lab instructions</a:t>
            </a:r>
            <a:endParaRPr lang="zh-CN" altLang="en-US"/>
          </a:p>
          <a:p>
            <a:pPr marL="742950" lvl="1" indent="-285750">
              <a:buFont typeface="Wingdings" panose="05000000000000000000" charset="0"/>
              <a:buChar char="ü"/>
            </a:pPr>
            <a:r>
              <a:rPr lang="zh-CN" altLang="en-US"/>
              <a:t> Testing the algorithms and discuss your observations [25%]</a:t>
            </a:r>
            <a:endParaRPr lang="zh-CN" altLang="en-US"/>
          </a:p>
          <a:p>
            <a:pPr marL="742950" lvl="1" indent="-285750">
              <a:buFont typeface="Wingdings" panose="05000000000000000000" charset="0"/>
              <a:buChar char="ü"/>
            </a:pPr>
            <a:r>
              <a:rPr lang="zh-CN" altLang="en-US"/>
              <a:t> Develop new algorithms </a:t>
            </a:r>
            <a:r>
              <a:rPr lang="en-US" altLang="zh-CN"/>
              <a:t>(bonus)</a:t>
            </a:r>
            <a:endParaRPr lang="zh-CN" altLang="en-US"/>
          </a:p>
          <a:p>
            <a:pPr marL="742950" lvl="1" indent="-285750">
              <a:buFont typeface="Wingdings" panose="05000000000000000000" charset="0"/>
              <a:buChar char="ü"/>
            </a:pPr>
            <a:r>
              <a:rPr lang="zh-CN" altLang="en-US"/>
              <a:t> Describe your methods </a:t>
            </a:r>
            <a:r>
              <a:rPr lang="en-US" altLang="zh-CN"/>
              <a:t>(bonus)</a:t>
            </a:r>
            <a:endParaRPr lang="zh-CN" altLang="en-US"/>
          </a:p>
          <a:p>
            <a:pPr marL="742950" lvl="1" indent="-285750">
              <a:buFont typeface="Wingdings" panose="05000000000000000000" charset="0"/>
              <a:buChar char="ü"/>
            </a:pPr>
            <a:r>
              <a:rPr lang="zh-CN" altLang="en-US"/>
              <a:t> Validating the algorithms and discuss your observations[75%]</a:t>
            </a:r>
            <a:endParaRPr lang="zh-CN" altLang="en-US"/>
          </a:p>
        </p:txBody>
      </p:sp>
      <p:sp>
        <p:nvSpPr>
          <p:cNvPr id="4" name="文本框 3"/>
          <p:cNvSpPr txBox="1"/>
          <p:nvPr/>
        </p:nvSpPr>
        <p:spPr>
          <a:xfrm>
            <a:off x="396240" y="5951855"/>
            <a:ext cx="11399520" cy="645160"/>
          </a:xfrm>
          <a:prstGeom prst="rect">
            <a:avLst/>
          </a:prstGeom>
          <a:noFill/>
        </p:spPr>
        <p:txBody>
          <a:bodyPr wrap="square" rtlCol="0" anchor="t">
            <a:spAutoFit/>
          </a:bodyPr>
          <a:p>
            <a:r>
              <a:rPr lang="zh-CN" altLang="en-US" b="1">
                <a:solidFill>
                  <a:srgbClr val="FF0000"/>
                </a:solidFill>
              </a:rPr>
              <a:t>we will deduct scores according to this rule, but we will not strictly follow it all the time. In some cases, we may decide to detract more or less points based on the perceived gravity of the mistakes</a:t>
            </a:r>
            <a:r>
              <a:rPr lang="en-US" altLang="zh-CN" b="1">
                <a:solidFill>
                  <a:srgbClr val="FF0000"/>
                </a:solidFill>
              </a:rPr>
              <a:t>.</a:t>
            </a:r>
            <a:endParaRPr lang="en-US" altLang="zh-CN"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tags/tag1.xml><?xml version="1.0" encoding="utf-8"?>
<p:tagLst xmlns:p="http://schemas.openxmlformats.org/presentationml/2006/main">
  <p:tag name="KSO_WM_UNIT_TABLE_BEAUTIFY" val="smartTable{1db39f65-bbf5-425e-a218-476288debfff}"/>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6.xml><?xml version="1.0" encoding="utf-8"?>
<p:tagLst xmlns:p="http://schemas.openxmlformats.org/presentationml/2006/main">
  <p:tag name="COMMONDATA" val="eyJoZGlkIjoiODM1MjNhM2UxM2RjNjU5MTgzYTRmZmY1YTdkMTE0M2YifQ=="/>
  <p:tag name="KSO_WPP_MARK_KEY" val="60a58144-94ec-411c-a521-4bf18a5ecb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Tg5ODIwMTg0OTgwIiwKCSJHcm91cElkIiA6ICIxNzIxNjMwNzYiLAoJIkltYWdlIiA6ICJpVkJPUncwS0dnb0FBQUFOU1VoRVVnQUFCTUFBQUFWVENBWUFBQUFyejFUUEFBQUFDWEJJV1hNQUFBc1RBQUFMRXdFQW1wd1lBQUFnQUVsRVFWUjRuT3pkZVZoVVpjTUc4SHVBWVVjRVJGUkVNVFVYWENuUk5MZE1FMVBjTXJmNk5OL1NzdHpTRWhmTU5kYzBVRUZ6WHhNek1RVTNVQlFFOFRVUlJVSkZERUVsUUJBUUdaWlp2ajk0WjJLWUdSaVF6ZUgrWFZkWGN0Wm44RHpIT2ZkNUZvRk1KcE9CaUlpSWlJaUlpSWpvTlNVUUNBU2xyZGVycm9JUUVSRVJFUkVSRVJIVkJ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VJFUkVSS1RUR0lBUkVSRVJFUkVSRVpGT1l3QkdSRVJFUkVSRVJFUTZqUUVZRVJFUkVSRVJFUkhwTkFaZ1JFUkVSRVJFUkVTazB4aUFFUkVSRVJFUkVSR1JUbU1BUmtSRVJFUkVSRVJFT28wQkdCRVJFUkVSRVJFUjZUUUdZRVJFUkVSRVJFUkVwTk1ZZ0JFUkVSRVJFUkVSa1U1akFFWkVSRVJFUkVSRVJEcU5BUmdSRVJFUkVSRVJFZWswQm1CRVJFUkVSRVJFUktUVEdJQVJFUkVSRVJFUkVaRk9Zd0JHUkVSRVJFUkVSRVE2alFFWUVSRVJFUkVSRVJIcE5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XRaQlVLc1dGQ3hjUUhoNWUwMFZSY2YzNmRUeDgrTERNWldYWnRXc1hGaXhZZ0p5Y25BcVhKU1ltcHRUMW9hR2gyTGx6SjZSU2FZWFBRYlZUYmE0anI2cXdzQkFGQlFYVmNxN0l5RWpzMmJPbjF0VVJtVXlHME5CUVNDU1NjdTkzNXN3WmlNWGlLaXFaN3VQMXgrdFBWeG5VZEFHSWlJaUlTRlZoWVNGMjc5NE5xVlNLdDk5K0c0YUdobHJ2NiszdERUOC92M0tmTXpBd1VLdnRGaTVjaUFFREJzRGQzYjNVWmFWSlRFekVzV1BIMExOblQ1aWJtNWU3ckFCdyt2UnBiTnEwQ1FzV0xNQjc3NzJuZHB0cjE2N2gzTGx6bURKbGlsYkhQSFRvRVBidTNWdWg4Z0RhL3c3cDFkVjBIUkdKUkhCemN5djNNY282TGdENCt2cml5cFVyOFBUMGhKR1JrZEs2bEpTVVVzT0pldlhxd2RMU0VnRHc4T0ZEdlBIR0c2V2VPeW9xQ3IvKytpcysvZlJUNk9scDN6NGlQajRlN3U3dUdEVnFGTWFQSDYreWZzcVVLVWhLU3Fwd25UaHg0Z1M4dmIweFpNZ1F6Smt6Uit2OWJ0NjhpVTJiTmlFOFBCeExsaXlCVUNoRWRIUTBrcE9UdGRxL1JZc1dhTjI2TlFCZy8vNzlPSERnZ05ydHpwNDlxOVY5cFZtelpsaXhZb1hXNWE4TmVQM3grdE5WRE1DSWlJaUlhc2lGQ3hkS1hkK2hRd2RjdkhnUlBqNCs2TkNoZzhidHpNek0wS05IRDVYbDJvWlJRVUZCK1BQUFA3WGF0akxrNStkanhZb1ZFSXZGQ0FrSndjQ0JBN1hhcitTRHpLQkJnK0R2NzQrTkd6ZWlSWXNXYU5HaWhjbytVcWtVQW9HZ1hBOVdBTEI3OTI2VlphZE9uWUtmbjErcDY2aHkxZVk2WW14c3JQWmFPSGZ1SEh4OWZaWFdxVnVtU1VaR0JuNzc3VGZrNXVaaTZOQ2hpdVdIRHgrR3JhMHRsaXhaVW1wcnk4OCsrd3dUSmt6QTVjdVhzWExsU2t5ZlBoMGpSNDdVdUwxTUpnTUFDQVNDTXN0VzNJVUxGNUNabVlsbXpacVZhejl0cEtTa1lQZnUzVEF5TXNLRUNSUEt0YSt6c3pObXpwd0pUMDlQTEZ1MkRFdVhMa1ZBUUVDWjE1TGMyTEZqRlFFRUFEZzZPbUxSb2tXS24xTlRVeFUvanhrelJySDh5Wk1uT0hic0dLWk5td1pqWTJQRjhucjE2cFdyL09XaDdiMnpMSzZ1cnZqMjIyOEI4UG9EZVAzcE1nWmdSRVJFUkRWa3pabzFXbTNuNys4UGYzOS9qZXNkSFIzVlB0d1BHREJBcStQZnUzZXYyZ0l3cVZTS2Rldlc0Y21USndDQWp6NzZDRU9HREZHN3JVd213NDRkT3hBUkVZRjMzbmxIWmIyQmdRRVdMRmlBTDcvOEVzdVhMNGUzdHplTWpJeVV1cDRVRmhaQ0tCUnFiTEdncDZjSEF3UFZyOFFPRGc0cXkrU3RHa3BiUjVXck50Y1JnVUNnOVhWUzJyVlQwcFl0VzlDL2YzK01IajBhUU5IdklDTWpBL1hyMXdjQWJOKytIVktwRks2dXJ2anFxNjh3WXNRSUFJQkVJc0hnd1lOaFltSUNBT2pSb3dmYXQyOFBiMjl2Q0lWQ1JaZ2hsVW9Wb1FNQVJYMlJ5V1FxM2IzMDlmWFZsbEVpa1NBNE9CaU5HemRXV3pkZmhWUXF4WVlORzVDWGw0ZXZ2LzRhZG5aMjVUN0cwS0ZEa1plWGg2Q2dJR1JrWkdEV3JGbjQ2cXV2eXR6dm80OCtVbGttRkFyaDZPaW8rTGw0UzhQaUFWRklTQWlNalkzVkhxT3FsQlhPeUdReS9QNzc3eWdvS01EQWdRTmhhMnVyZHJzMzMzeFQ4V2RlZjd6K2RCa0RNQ0lpSXFJYWN2YnNXYVdmcjE2OWl0emNYSTBQNVNrcEtZaUtpc0tnUVlPVTNwYVg5ODE1ZVVSSFI2Tk5temJsNmw0bTkvejVjMWhZV0NnQ0pwbE1obzBiTitMS2xTdFlzV0lGcmw2OWl1UEhqOFBSMFJFZmZQQ0IwcjR2WDc3RSt2WHJFUkVSZ2JmZmZsdnBEWGh4RGc0T21ESmxDdExUMHlFUUNCQVVGSVQxNjllcmJQZmhoeCtxM2QvRnhRV3JWcTBxOTJlajZsSGI2OGpMbHkrUmtaR2h0Q3dyS3dzQWtKU1VWT295dWVLaDJNbVRKM0h0MmpYczM3OGZOalkyaUkyTnhmMzc5ekYvL253SWhVTEZkZzhmUG9SVUtrV1RKazBVeTdLenN3RUFGaFlXQUFBakl5T3NYTGtTTTJiTWdKZVhGeXdzTE5DM2IxOE1IejRjZVhsNUt1VndkWFZWV2FhcCsxaElTQWllUFh1R3VYUG5scnQxWlZsMjc5Nk5xS2dvdlBYV1d4ZytmTGhpZVg1K1BqdzlQZkhoaHgvQ3ljbEo3YjQ3ZCs2RXI2OHZBZ01EOGRGSEgySFVxRkdLOHNtRG1mS0tpNHZUMk5KS0pwUGg1Y3VYQUlxNmRUZHExRWhsVE1PS2R2SFd4bWVmZlZicWVuOS9meFFVRktCMTY5YjQ3cnZ2eXF3SHZQNTQvZWs2Qm1CRVJFUkVXaEJMOHhHZmNRT1BzLzdDazZ5N3lNejdCM25pSE9TTGN6R3MzYmZvMG5od3VZOVovTzIyVENhRG41OGYvdnJyTDlqYjI2djlndTNqNDRPSWlBZzBidHdZWGJ0MmZhWFBvNDMvL3ZlL1dMUm9FYjcvL3ZzS2RiWFp0bTBiYnR5NGdWMjdkc0hZMkJpclY2OUdlSGc0NXN5WkF4Y1hGN3o5OXR2SXpzN0doZzBiRUJjWGh5KysrQUpHUmtZSUN3dkQxcTFia1phV0JqYzNOMHlmUGwxalN3QUFpcFlLUUZGTGhxbFRweXArUG5QbURESXlNakJ4NGtTVi9mYnQyNmZVVmFTNDBqNXZaWFU3S3VubnNBbkl5a3Vwa21QWHRPSHR2OVBKT2hJV0ZxWTJjQVdnZG53ZWRjdmtEL25YcjErSHQ3YzMrdlhyaDl6Y1hPVG01bUxmdm4xbzNMZ3gzbnp6VFNRbEphRnAwNllRQ0FUNDlkZGZZV3BxaWpadDJpQWpJd1A2K3ZvSUNRa0JBS1ZXUGhZV0ZsaStmRGxtekppQm1KZ1k5TzNiRnpObXpGQnFhUk1jSEl6bzZHak1uRGxUc1N3OFBCd1JFUkVhUC9kdnYvMEdvUExyUWtoSUNIeDlmV0Z0YlExM2QzZWx3R2J2M3IwSURBeEVibTZ1eGdDaXBNb0lSeHdkSGJGczJUTEZ6Nm1wcWZqdXUrOEFBSThmUDFiNU95M1ozYStteGdWTVMwdkRybDI3SUJBSU1IUG16RExETDE1L3ZQN3FBZ1pnUkVSRVJLVjQ5aklSWVk5ODhWZHFDQW9rdWRBVEdNRE92QVhzNjdXRmliQWVqQTNNMGJ4K3AxYytqMEFnd0tKRml6QnQyalNzV3JVS1BqNCtTdDNxUWtKQ0VCRVJnZEdqUjJ2OVlLL3RMRjZhWnQ5eWRuYUdwYVVsL1AzOXkvMmdJUktKRUI0ZWpwWXRXOExTMGhMUjBkRzRmdjA2WnMrZXJYalRyNmVuaDhXTEYyUFBuajA0Y3VRSXdzUEQwYkJoUThURXhNRE96ZzRyVjY1RTkrN2R5M1ZlUjBkSHBlNGlZV0ZoQUpUSFNwSGJ1M2V2eGdDc0pzWUE2OXZpVTJUbHBiN1NNV29qZ1VDZ3MzVkV6cy9QVDlIUzRyZmZmc012di95aTlPQ3BidG54NDhmaDQrT2orTm5LeWdvT0RnNjRjT0dDeW5oQi8vblBmd0FVamNPMGI5OCtoSVNFS0lLRXNXUEhLclo3NDQwM1ZCN09telZyQm05dmI5amIyd01vR2p1dnVBY1BIdUR1M2J0S0xYRFMwdEkwQmhCaFlXR0lpNHNEb0xtTFdrWEV4TVJnL2ZyMUVBcUZXTFpzbWFMTEhRRGN2WHNYdi8vK082eXRyY3MxSUxsWUxDNnpYdmJ2M3g4TkdqVFF1RjRvRkNxMWRGTEgxOWRYWmRuVHAwL0xWZGJLSkpQSnNHN2RPdVRrNUdERWlCRm8yN1p0bWZ2dyt1UDFWeGN3QUNNaUlpSlNRMVQ0QWhmaWR5THlhUUNFZXNad3N1dUhUbzNlaDRPbEUvVDFoR1Vmb0FLc3JhMHhlL1pzM0xselJ5bVl5Y3pNaEplWEY3cDA2WUl2dnZoQzYrTnA2dmFuTFFNREF3d1lNQURIangvWGFqYXY0aTVkdW9TOHZEeEZHVHAyN0loOSsvYXBmTkYvOXV3WnpNM05ZV1ZsaGJTME5LU2xwUUVBdW5YckJuTnpjMGdrRXJVUE9TVm54eG81Y2lTbVQ1K3VzdDJ6WjgvUXNHRkRsZVV5bVF3RkJRVWFBN0NhR0FPc2F4UFZMa0NrckxiVmtjclVxbFVyTEY2OEdKOS8vamtPSHo0TW9HaU1wNU1uVDBJa0VtSHMyTEVJRGc3RytmUG5NV1hLRk1VTWxDdFdySUJJSklLSmlRbTZkdTJxZGt3N2VmaWdqbGdzVnJ1UHBtMTM3TmlodEN3Mk5oYkJ3Y0VxMno1Ly9oeEEwWXliNmhTdnIvZnYzOGZDaFF1Um41K1BCUXNXS0FVMmVYbDVXTGR1SFFCZzNyeDU1YXByaFlXRitPV1hYMHJkcGwyN2RxVUdFS1YxUVpPenRyWUdVTlFpYWZmdTNYQndjRkIwVGFzSmUvZnVSVlJVRkV4TVRQRDIyMjlydFErdlAxNS9kUUVETUNJaUlxSVNIbWY5aFdOM1Z1QkZmZ2E2TzR4R0g4ZUpNQkZXelV4S216ZHZ4c21USjFXV0h6dDJUR1ZaVkZRVUJnOVc3VWEyYjk4K3BUZkVEZzRPNk5xMXE5b3hWZFNKalkxRlFrS0Mybld1cnE0NGZ2dzRBZ0lDTUdQR0RLMk9Cd0NuVDUrR3BhVWwrdlhycDFqV29FRUQ1T2JtSWlZbVJ0RWk3TUdEQndDQXRtM2JZdkxreWJDeXNzS3BVNmR3K3ZScCtQdjd3OWpZR0czYnRrV0xGaTNRdEdsVE5HalFBSTBhTllLTGk0dmlRV1RMbGkxcXk1Q2JtNHZVMUZRNE96dXJyQk9KUkFBQVUxTlR0ZnVxRzZ1cHRIR2M1T3VvOHRYMk9nSVV6Y0FtdjVhMEhRTXNNek5UNVRobGRaa2FNbVFJK3ZidGk0aUlDT3pidHcrVEprMUNVbEtTU3V1eThoQ0pSQnFENEpKOGZYM3g1TWtUMk52Ykt5YXlTRWhJS0xXVmk2WjE4Z0FpTGk0TzgrZlBSMjV1TG1iTW1JSCsvZnNyYmVmbDVZV2twQ1NNSGowYTNicDEwNnFjSmJtN3U2dU1HNWVRa0ZCbVdOcXBVeWQ4K2VXWGNIRnhVU3dUaVVRSUN3dXI5TEduS2t0d2NEQisvZlZYMUs5Zkh6S1pESXNYTDBaZ1lDQVNFaEx3OU9sVDlPelpVK08rdlA1NC9lazZCbUJFUkVSRXhmeVZHb0xmNzZ5RWxVbGpUSFh4aHAxNXkybzVyM3hNajRvbzNsVURBSVlORzRaaHc0WnB2WC9KTC96Rk9UbzZvblhyMWdnT0RzWlhYMzJsMVp2NmUvZnU0ZTdkdXhnM2JweGk0T1JObXpiaDl1M2JlUExrQ1dReUdZUkNJWnljbkRCdDJqUTBhTkFBaVltSjZObXpKeXd0TGRHalJ3OWtaV1VoSWlJQ04yN2N3SjA3ZHhBVkZhVTQvcmZmZmd0WFYxZkZXM3BOQWRqTm16Y2hrOG1VWmppVGt3L0NyQ2tBVXpkV2t6YnJxT3JVMWpvQ0FOOTg4NDNLTW0zSEFGT24rT3grOHBZMmNuWjJkZ2dNREVTblR0cDFLNzF4NHdaT256Nk5yNzc2Q21abVppcnJzN096WVdKaW9naUZnWDluNXBNdk16UTB4TU9IRDNIdzRFRzg4ODQ3c0xHeFVRUVFycTZ1YW9QRUtWT21JQ2twcWRSZ0pEdzhIS3RYcjBaK2ZqNisrZVlibGM5Ni92eDVCQVlHd3NuSnFWd3QreXBEVWxJU2JHeHNZR05qbzdUY3hNUUU3Ny8vUGg0L2ZxeTBYRDZ6WVZWT1NsS1dHemR1WU4yNmRSQUtoVmkrZkRuV3IxK3ZDRjgzYjk2TTI3ZHZvMWV2WHZqNjY2ODF6Z2dKOFBxVDQvV25leGlBRVJFUkVmM1BYNm1YY2V6T1NyU3c2b3F4blpiQ1VGOTlPRklWU282TFVoRVBIejVVdEtncTdSemFiaWZYdDI5ZjdOeTVFMWV2WGtYdjNyM0xMSWVmbng4TURBeVVIaWJhdG0yTG5Kd2NEQjQ4R0czYXRFSDc5dTBWTTBzZVBIZ1FCdzRjd0toUm94VGJXMXBhNG9NUFBsRE1EcG1Sa1lHRWhBU2twYVdwekJpcGlieGJqTG91UVBMdUlTVWZ5RnhkWGRHdFd6ZEZhSmFibTR1Tkd6Y2lKQ1FFWDM3NUpZWU9IWXBGaXhZaE9Ua1pLMWV1Vkl3M2xwR1JnV2ZQbm1sVkxxcVkybGhIbWpWckJqYzNOMHlkT2hWR1JrWUFvR2dkTTN2MmJMUnAwMGJqTVc3ZHVxVVlPTHlrbjM3NkNRQXdkKzVjZUh0N0l6OC9YekdlVDFaV0Z1N2Z2NDk3OSs0cEJnTUhsQWNFOS9MeVFydDI3UUFBMTY1ZFEwaElDQ1pNbUlEeDQ4ZHJMRS9KaC8vaXkyYk5tZ1doVUFoRFEwTjgvZlhYT0hMa2lNYmphQ3NnSUFDZW5wN1ExOWZIL1BuelZWckl4TWZIWS9QbXpiQ3lzb0tIaDBlbGp2ZWtEVzNDeXVMZDhYSnpjd0ZBY1IxVXR4czNibURKa2lXUXlXUllzR0NCNHU5ZmJzbVNKZkQyOXNiRml4Y1JHUm1KeVpNblkrVElrV29ERTE1L3ZQNTBGUU13SWlJaUloUU5kdThYc3hZdHJkL0MyRTdMWWFCbldDM25sVXFsbGZiRit1clZxOWk3ZDYvRzlmS0hkbTIzayt2WHJ4OTI3dHlKOCtmUGx4bUFwYVdsNGZMbHkralRwNDlTQ3dOWFYxYzRPenNqTWpJU3ljbkpTRTVPVnF5TGlvcUNnWUVCUWtORE5SN1gyTmk0ekZZNHhUMTU4Z1JYcmx4Qng0NGQwYWhSSTVYMTJkblpBRlFETUd0cmE4VjRLcEdSa2ZEMDlFUjZlam9XTEZpZ09QL3k1Y3V4YU5FaWZQUE5ONWc4ZVRKR2pCaWh0QjlWcnRwYVI1S1NrbUJtWm9ZUkkwWWdOYlZvOGdLSlJJTE5temRETEJaREtCU3E3UzRyWjIxdGpSRWpSaUFwS1FuVzF0WksxMkxqeG8wVmYyN2F0S2xTNjVqZzRHQTBhOVlNUC96d0F3RGczTGx6OFBYMVZacWN3YzdPVHZIbmlJZ0lPRGc0b0dYTGxuQjNkMWNxUTBGQkFUWnQyZ1NaVElheFk4ZWlSWXNXYXN2YXRtMWIyTmpZd05EUVVPbllyNkpEaHc1d2NIREE3Tm16MGJGalI2VjF6NTgvaDRlSEI4UmlNVHc4UEJTdFlJS0RnK0hyNjR1ZmZ2cEpiV3VpeWhRWUdJajgvSHhrWjJmRDF0WVdTVWxKbURKbGlsS0xvdUovdjArZlBvVkFJRkJwYlZnZExsNjhpUFhyMTBNbWsySFJva1Y0OTkxM1ZiYXh0TFRFZ2dVTDBMZHZYL3o4ODgvdzhmSEJwVXVYTUcvZVBEUnIxa3hwVzE1L3ZQNTBGUU13SWlJaXF2UEUwZ0ljdTdNUzVvWlcrS2pEa21vTHZ3QWdQejlmMFJLcXNwVHM4bkhvMENHMUQvUGFibWRuWjRlMmJkdmkyYk5uWmM2R2QrblNKWWpGWXFXWndlUWVQSGlBalJzM2F0eTN0SFgyOXZaYUIyQlNxUlEvLy93ekpCS0pVbGVlNHVRREpGdFlXS2lzZS9Ub0VmYnYzNCtRa0JEWTJ0cGl3NFlOU29NaW01aVlZTjI2ZGRpeVpRdTJiOStPVTZkT1ljeVlNUmd3WUFCTVRFeTBLaU5wcjdiV2tiSmFhRXliTmszcjhzaTc5Y29WYjAyWW1wcXE2TElMRklVZHZYdjNWa3pHVU5ya0RBOGVQRUJ5Y2pJbVRab0VBQ3F0WENJaUlpQ1R5V0JpWW9JblQ1N2c4ODgvTDdXYzVRbWh5OUs4ZVhQczNMbFRwUVZTWVdFaGZ2amhCNlNscGVHNzc3NVRDaWVrVWluaTQrT3haY3NXeko4L1grdHp2WGp4UWpIQmhwejhIbENhME5CUWJOaXdBV2ZQbmkxejI4aklTRmhhV3BaNWo2eE1NcGtNdTNidGdxK3ZMMHhOVGJGdzRjSXlaODd0MmJNbm5KeWNzSEhqUm9TSGgrUExMNy9FcDU5K2luSGp4aW0yNGZYSDYwOVhNUUFqSWlLaU9pL293UTZrdm55SXo1eC9ocEZCOVhWN0JJcTZrNWlibTFmck9TdGkyYkpsV3JWd0dqTm1ESnlkbmRYT0dObXJWeStWUUNFOVBSMFRKa3pBbURGak5ENzhmUEhGRjFvSElES1pERnUzYmtWVVZCVDY5T21qY1FhMDhQQndBRVd0RytSdTM3Nk5QLzc0QTZHaG9UQXhNY0hreVpPeGI5OCtYTDU4V1NrQUE0cG15QXdJQ0VESGpoMGhFb25nNmVtSjdkdTN3OFhGQlM0dUxscDMwNlN5MWRZNlV2SmE5dmYzaDZlbkp4WXRXcVEwK1lQYzNidDNNV2ZPSERnNU9XSDkrdlZxdTU3bDUrY0RBR2JPbktsWVZySmV1THU3YXoxcm5yeUxwYnJ5QU1EUm8wZGhiVzJOVHovOUZKNmVucmgyN1ZxWkFVcGxLdms3a0VxbFdMVnFGV0pqWXpGeDRrU1YxcWdEQmd6QXBVdVhFQlFVaEY2OWVxbHQ2YVRPMXExYnNYWHIxbktYNy9uejV5cjNQWGxYdjlhdFcyUExsaTN3OWZXRlNDVENIMy84Z2R6Y1hFeWJOZzN6NTg5SG16WnQ0T3ZyVys1emFpc2xKUVZyMXF6Qm5UdDMwTEJoUTZ4WXNVTHJtWG90TFMyeGJOa3krUHY3WTl1MmJYank1QWtFQWdHdlAxNS9PbzhCR0JFUkVkVnA4ZW5YY1MzcE9QcTArQVFPOVR0VSsvbVRrNVBSc0dIRGFqOXZlWlduZTEvTGx0cFBISER3NEVISVpESzgvLzc3R3JmSnpzN1c2c0V1SnljSG16WnRRa2hJQ0ZxMmJJbTVjK2NDS09vYTR1WGxCVXRMU3hnYkd5TXBLUW5SMGRGbzNicTFZbWJBMk5oWWZQLzk5ekEyTnNhWU1XUHc4Y2NmQXdEMjd0MkxldlUwendEYXFsVXJUSjgrSFJFUkVRZ0lDRUJZV0ZpcFU5cFQrYjBPZGVUaHc0Zll0bTBicksydElSUUtrWmVYcHpTelhWeGNIQll2WG94NjllcGgvdno1R2dlcXpzbkpBUUNjT0hFQ09UazUrT1NUVDNEaXhBbUlSQ0tNSHo4ZUVvbEUwWnFtcE9Kak1BRkZBM2hmdUhBQnJWcTFVZ3A2NVU2ZE9vWG82R2g4OGNVWEdESmtDRTZkT29XMWE5ZGkwNlpOYU42OGVVVi9GUlVtazhudzAwOC9JU3dzRElNR0RkTDRPV2ZPbkluYnQyL2o1NTkvUm9jT0hiVHE4alZ5NUVoMDZLRCsvbDZ5KzE5eENRa0p5TXJLVXVwcUp1L3FaMmhvQ0QwOVBSZ1pHV0hwMHFXUVNDVFlzMmNQRGh3NGdObXpaMlBpeEluNDVKTlB5aXhiY1ltSmljalB6MGZyMXEzTDNEWTdPeHYzN3QxRDc5NjlNV2ZPSExXdFdjc3lkT2hRZE83Y1dkRmRuZGRmM2I3KzZnSUdZRVJFUkZTSHlSQVV2eE9OTEZxaGI0dFBxLzNzV1ZsWmVQejRNWVlQSDE3dDU2NE5BZ01ENGUvdmo4R0RCeXNHa3k5SktwVWlNek5UMGMybXBNVEVSQUJGczRiOS9mZmZ1SGJ0R3Q1NjZ5MHNYcnhZTWNOamd3WU5jT3ZXTGNYTVlnRFFybDA3cFM0czdkcTF3N3AxNjlDcVZTdkZmdkpXWXRvOGpQWG8wVU14ZXlXN1FWYWUxNldPV0ZsWlllclVxUWdORGNYeTVjdWhyNitQVHAwNm9YdjM3aENMeGRpM2J4L016TXl3ZHUzYVVtZmZlL1RvRVV4TVRHQm1acVlZMUZwUFR3OTZlbm9BQUgxOWZhV3hsZ0QxWXpBQlJZUHNwNmFtWXVqUW9Tcm5DUXNMZzdlM054d2RIVEZxMUNqbzZlbGg0Y0tGbURGakJ1Yk5tNGRseTVhaGZmdjJyL3ByMFpwTUpzT1dMVnR3L3Z4NTlPblRCM1BuenRVWUV0cmEybUx5NU1udzl2YkcxcTFic1dqUklvM0hGUXFGbUR4NU1ucjE2cVh4SGxPYVc3ZHVRU3FWWXNtU0pZcFdVZkt1ZmlLUkNQNysvamgwNkJEeTh2S3dldlZxTkd6WUVIUG56a1dYTGwyd2FkTW1SRVZGWWZIaXhWcTlRSkRKWkpnNWN5WWFOMjRNSHgrZk1yZHYzYm8xdG0zYlZtcUFvbzNpWFJkNS9kWGQ2Nit1WUFCR1JFUkVkZGFEOUQveHo0c0grTGpqVXVnSnF2OXJVV0JnSUdReUdYcjA2RkdweHkwb0tGRDZXU0tSbFBzWStmbjVTRTlQMTdoZUpCTGg2ZE9uWlM2VGs3ZTBBb3BDcmNPSEQyUC8vdjE0ODgwM01YMzZkSTNuU1V4TWhGUXFWZHNDS0NJaUFxdFhyNGFwcVNsT256Nk5KazJhWU11V0xXamV2TG5TdzR1aG9TSE9uRGtEc1ZnTWlVUUNmWDE5dFYxNE9uWHFwUGh6WGw0ZTl1L2ZEMU5UVTNUcDBrVmorVXJTRk5SUnhkVG1PbEtjbFpVVjNOemM0T2JtaHN6TVRBUUdCbUxmdm4yNGNlT0dZcHQzMzMwWEwxNjhnRlFxVlFRS0pkMjZkVXZqUU9CeUpjZGEwalFHMDU0OWV3QVV6ZUlxSjVQSmNQVG9VZXpldlJzV0ZoWll1blNwb2k0MGI5NGN5NVl0ZzRlSEIrYk9uWXR4NDhaaDNMaHhWVDZyM0QvLy9BTXZMeTljdjM1ZE1hdG1aR1FrUkNJUlJDSVJjbk56Rlg5KytmSWxSQ0lSWHJ4NEFhQm96TUVCQXdab3ZENE1EQXd3Y2VKRXJjb2h2d2JrOTQ0Yk4yNGdKU1VGMzM3N0xYNzk5VmQ0ZUhnb2JSOFJFUUV2THk5MDdkb1ZjK2JNVVpwc1k4Q0FBV2pSb2dWV3IxNk43T3hzclFLSWhJUUV2SHo1RXIxNjlkS3F2RURwclljcWd0ZGYzYjMrNmdvR1lFUkVSRlJuWFVrNERCdFRCN1MxMVc0Y2o4cjAvUGx6L1BycnIzQjBkSVN6czNPbEh2dkREei9VYXJ1U1hWYUt1M256cHNvWDd1TEN3OE1WTGFSS1d5WW5EekxDd3NLd2I5OCtKQ1Frd01YRkJRc1hMbFMwbUlxSmlVRnFhaXJNek14Z2FtcUszTnhjSER4NEVBQlVma2ZCd2NGWXZYcTE0a3YrZ1FNSHNIMzdkaHc1Y2dUT3pzNnd0N2RIdlhyMW9LZW5CNEZBb0dqRklKVktVVkJRb1BTZmhZV0YwcUQ5ang4L3h1clZxeEVmSDQ4Wk0yWW9Xb1JSOWFydGRhUzR3c0pDUEhyMENMR3hzYmg1OHlhdVg3K08vUHg4dEczYkZyMTc5MFprWkNRdVhicUVDeGN1d056Y0hOMjZkVU9QSGozZzR1S2lHTjhzSXlNRDE2NWR3K2pSb3dFVXRiYXhzN09EUUNCQVVsSVNCQUpCdWNLQUxsMjZJQ2NuUnhFKzM3OS9IOTdlM29pSmlZR3RyUzFXclZvRmUzdDdwWDI2ZHUyS2RldldZZG15WlRoNDhDQUNBZ0l3Y3VSSWpCczNUbU9MbUZmMTg4OC9LNExDeE1SRXpKczNUKzEyZW5wNk1EVTFoYm01T2N6TXpOQzVjMmRFUjBmRHk4c0xuVHAxS25jOUxTd3NSSDUrUG95TmphR25wNGRMbHk0QktBcDBDZ3NMc1czYk5waWFtdUs5OTk3RDIyKy9qUlVyVmlBMk5oYlRwazJEczdNekdqWnNpQWtUSnFCRml4YUlqNDlIZkh3OHBGSXBKQklKeEdJeENnc0w0ZXJxaW9pSUNEUm8wS0RNY2V4aVltSUFvRndCV0dYaTlWZTNyNys2Z2dFWUVSRVIxVW1KbVhmd0tQTTIzTnJOcTdJdjFxVkpTMHVEU0NUQ2pCa3pLdjM4TzNic1VQbzVJQ0FBSjA2Y1VObXVaSmVWVTZkT3djL1BEMERSdFBNclZxeW90RExkdVhNSFAvNzRJOUxTMG1CcmE0dDU4K2FwREJRdmYwQXFUazlQRDJQSGpsVnBoZFc2ZFdzNE9EaGczYnAxc0xTMHhLeFpzL0RlZSsvaHpKa3ppSW1KUVdob3FGS1h4OUxJeDBrUmk4WHc4ZkhCNmRPbklaUEpNSFhxVkxpNXViM0NwNlpYVWR2clNFRkJBWllzV1lLblQ1OGlOVFZWMFlLamFkT21HRHAwS041Nzd6M0ZXRTRmZi93eHNyT3pFUllXaHN1WEx5TWtKQVRCd2NFd01qTEMvdjM3WVcxdGpZaUlDQlFXRmlyR3c3TzJ0a2FIRGgwd2JOZ3dBTUI3NzcwSG9WQ285V2VVdDBnRGlscG5MbG15Qk9ucDZlalJvd2ZtenAycmNleWk5dTNiNDVkZmZvRzN0emVDZzROaGFXbFpwZmZJY2VQR1FTZ1V3dDdlSHRiVzFyQzB0SVNGaFFVc0xDeGdibkxYSzdFQUFDQUFTVVJCVkc2dUNCelVCUXplM3Q0NGVmSWtvcUtpMExObnozS2ROeWtwU1dXbVRtTmpZL1R1M1JzR0JnWVFDb1VZTW1RSWpJeU1ZR3RyQzA5UFQ0U0hoK1BpeFlzSUN3dERSa2FHWXRENDB0amEycXFkRmJla08zZnVvRW1USm1XMndLb3F2UDdxOXZWWFZ6QUFJeUlpb2pvcEl1a1lMSXhzMEttUjVzSFhxOUtiYjc2SjdkdTNxNTA2dnFJY0hSM1JyMTgvbGJGR3VuVHBnc3pNVEpYdFNwNjdjK2ZPaXFuWjY5ZXZYNm5kemlRU0NWeGNYTkNoUXdmMDY5ZFBiUmZFZ1FNSG9tM2J0aWdzTElSWUxJWlFLRVN6WnMzVWRpdHMyclFwdG03ZHFqVFFlTWVPSFpXbXJCZUx4WkJLcFpESlpKQklKSkRKWkJBSUJORFgxNGUrdnI3UzJEWkFVWGNWS3lzcmRPalFBZE9tVFVPclZxMUsvVXlPam82d3NiR3B5SytEdEZEYjY0aWhvU0dhTm0wS1kyTmo5T3ZYRDYxYXRVTDc5dTAxVG9KUXIxNDl1THE2d3RYVkZWbFpXUWdORFVWaFlhR2llOUtRSVVOZ2JtNnUxSzF0K3ZUcEdEOStQRXhNVERST0JPRGc0SURldlh1WCtybE5URXl3YU5FaVpHZG5hOVhDeU5MU0Vnc1dMTUJubjMybTFMVkt6c2pJQ0dabVptVWVRejZvZW1tNmRPbFNybTdHeFUyYU5BbURCdzlXVEpJeGNPQkF0R3ZYVHF0OW16ZHZqaWxUcGlqdURVWkdSdWpWcXhmczdPd0FBRjkvL2JYUzM3OUFJRUN2WHIyVWZuK0ZoWVhJeTh0RFlXR2g0ampBditObUdSZ1l3TWpJU0tzQUp5WW1SdXRaQmFzQ3I3L3kwNlhycjY0UXlPUy9KU0lpSXFJNm9rQWl3dnFRVWVqUmJEUUd0UHk4N0IySWlJaUlxRllUbEpIMnFSOTlrWWlJaUVpSHhUMjdCckcwQU8xc1MzOXJUVVJFUkVTNmdRRVlFUkVSMVRsL3BZYWduckV0bXRSN3M2YUxRa1JFUkVUVmdBRVlFUkVSMVNtRmtuekVwVi83WCtzdmpvdEJSRVJFVkJjd0FDTWlJcUk2NWVIekd5aVU1S0dkYmMwTk5reEVSRVJFMVlzQkdCRVJFZFVwaWMrallhQm5CSWY2VGpWZEZDSWlJaUtxSmd6QWlJaUlxRTVKeW9xQmZiMDIwQk1ZMUhSUmlJaUlpS2lhTUFBaklpS2lPa01pTGNUVEYvZlExTEo5VFJlRmlJaUlpS29SQXpBaUlpS3FNNUpmeEVFaUZiUDdJeEVSRVZFZHd3Q01pSWlJNm95a3JCZ0FRTk42YkFGR1JFUkVWSmR3OEFzaUlxb1MrZUpjaENjZXhiMjBNR1NJbnFKUWtsZlRSYUpxSU5RM2hyVkpFN1N4N1lXZXpUNkdrWUZwVFJkSnlkUHMrN0EwdG9PWllmMmFMZ29SRVJFUlZTTUdZRVJFVk9rZVprVGlWT3dHdExUcGhtSHR2b1d0bVNNTTlVMXF1bGhVRFFva0lxUzlUTUROcDJleDdkcm5HTlp1SHQ2d2RxN3BZaW1rdlV4QVF6UEhtaTRHRVJFUkVWVXpCbUJFUkZTcEhtWkU0c1JmYXpIS2FTRWNyVHJYZEhHb21obnFtOEMrWGp2WTEydUhoT2UzY0R6bVI0eHNQeDh0YWtFSUpwVko4Q3czQ1c5WXYxWFRSU0VpSWlLaWFzWXh3SWlJcU5Ma2kzTnhLbllEUmpQOElnQ09WcDB4eW1raFRzWnVRTDQ0dDZhTGcrZWlaRWlraGJBMWExN1RSU0VpSWlLaWFzWUFqSWlJS2sxNDRsRzB0T21HNWd5LzZIOGNyVHFqcFUwM2hDY2VyZW1pSU8zbEl3QmdBRVpFUkVSVUJ6RUFJeUtpU25NdkxReGRtd3l1NldKUUxkTzF5V0RjU3d1djZXSW9BckFHWnMxcXVDUkVSRVJFVk4wWWdCRVJVYVhKRUQyRkxRY1lweEpzelJ6eFhQUzBwb3VCekx4L1lDS3NCMk1EODVvdUNoRVJFUkZWTXdaZ1JFUlVhUW9sZVp6dGtWUVk2cHVnUUNLcTZXSWdLeThWbHNZTmE3b1lSRVJFUkZRREdJQVJFUkZSblpDVmx3SkxZN3VhTGdZUkVSRVIxUUFHWUVSRVJGUUh5SkNWbDRyNkRNQ0lpSWlJNmlRR1lFUkVSS1R6UklVNUtKVGtzUXNrRVJFUlVSM0ZBSXlJaUloMFhsWmVDZ0F3QUNNaUlpS3FveGlBRVJFUmtjN0x5azhGd0FDTWlJaUlxSzVpQUVaRVJFUTZMeXRQSG9CeEREQWlJaUtpdW9nQkdCRVJFZW04ckx4VTZPc1p3RXhvVmRORklTSWlJcUlhd0FDTWlJaUlkRjVXWGdycUdUV0VRQ0NvNmFJUUVSRVJVUTFnQUVaRVJFUTZMeXN2bGVOL0VSRVJFZFZoRE1DSWlJaEk1MlhtcGNES3BIRk5GNE9JaUlpSWFnZ0RNQ0lpSXRKcFlta0JjdkxUWVdYU3BLYUxRa1JFUkVRMWhBRVlFUkVSNlRUNURKQnNBVVpFUkVSVWR6RUFJeUlpSXAyV21mY1BBTUNhTGNDSWlJaUk2aXdHWUVSRVJLVFRNa1ZGQVJoYmdCRVJFUkhWWFF6QWlJaUlTS2RsNXFYQXlNQU1Ka0tMbWk0S0VSRVJFZFVRQm1CRVJFU2swekpGLy95dis2T2dwb3RDUkVSRVJEV0VBUmdSRVJIcHRNeThmOWo5a1lpSWlLaU9Zd0JHUkVSRU9pMHpMd1ZXSEFDZmlJaUlxRTVqQUVaRVJGU0x5R1N5bWk2Q1RoRVZ2a0JPZmpwYmdCRVJFUkhWY1F6QWlJam90WlNhbWdwUFQwK2NQWHUycG90U0tWSlRVN0Zod3daOC9mWFh5TXZMcTVKejVPYm00c2lSSTBoS1NxcVM0OWRHVDEvY0F3RFkxMnRid3lVaElpSWlvcHBrVU5NRklDSWlxb2l3c0RENCsvc2pORFFVZmZyMGdhbXBhWVdQTldYS2xFb3AwODZkTzZHblY3RjNTMWxaV1FnT0RrWkJRUUhXcmwyTEpVdVdRQ0NvM0VIYk4yL2VqS0NnSU1URXhHREZpaFdWZXV6YTZtbjJmUmdabU1MTy9JMmFMa3Fac3JPellXRmhvZkh2UFMwdERXWm1acTkwcmIrS3MyZlBvbW5UcHVqUW9ZUEt1Z2NQSHNEUHp3K0RCdzlHeDQ0ZHRUcGVabVltNnRldnIzWmRhbW9xN3Q2OWkrN2R1OFBJeU9pVnlrMFZKNVZLRVJ3Y0RCTVRFL1RzMmJPbWk0UERodytqYytmT2NISnlVbG1YbXBxS0N4Y3VvRy9mdm1qU1JMc3V6Nnh6LzNwZDY5eWVQWHZRdW5WcnZQdnV1MXB0Zi9mdVhhU25wNk5uejU3bCtqYzJKU1VGMXRiV0VBcUZpbVV5bVF3ZUhoNW8yTEFoWnM2Y1dlNnlWeldaVElZclY2NmdaOCtlME5mWHIrbmlWTHE3ZCsvaTl1M2JHRFJva09LNnZuMzdOa1FpRVZ4Y1hNcjlIYXF5N3k4bDFiYjdhVjNGQUl5SWlGNUx3NGNQaDcrL1B4SVRFM0hzMkRIODMvLzlYNFdQVlZrdG9sNmwrMkxyMXEzeDFWZGZ3ZFBURTVHUmtZaUxpOE9iYjc1Wjd1TklwVkpjdm53WndjSEJXTHAwcVZJZ04zNzhlRnk4ZUJFUkVSRzRlZk1tdW5idHFyTC9yVnUzY1BEZ1FUZzVPV0h5NU1rVi9qeTF4WlBzdTNDd2RJSkFVUHNidlh0NGVDQTlQUjM3OSs5WEc2Uk9tREFCbjM3NmFablhlbFJVRkI0K2ZGamhjclJxMVFxZE9uVlNXcGFmbjQvTm16ZWphOWV1V0xseXBjbyszdDdlaUk2T1JsNWVubFlQNHhLSkJKOTk5aGsrL1BCRGZQNzU1eXJybzZPanNXYk5HaHc4ZUJCMmRuWVYvaXowYWdvTEM3Rjc5MjVJcFZLOC9mYmJNRFEwMUhwZmIyOXYrUG41bGZ1Y2dZR0JhcGZmdjM4ZmUvYnN3ZWpSbzlVK29JYUVoR0QzN3QxbzI3YXQxZytvckhQL3FxazZkKy9lUGNURnhaVzZqYk96czhhLzA4T0hEMlBRb0VGYUIyQjc5KzdGclZ1M2NPYk1HYTNMbUplWGgxbXpacUZwMDZaWXZueTVJaEF0TEN6RXRXdlg0T2pvcVBXeGlvdVBqNGU3dXp0R2pScUY4ZVBIcTZ5Zk1tVUtrcEtTTk5hSnNwdzRjUUxlM3Q0WU1tUUk1c3laVStiMklwRUlibTV1RlRwWFNjWExYQlgxQXdCT256Nk5zMmZQb2wrL2ZvcGxCdzRjUUdKaUlnNGRPZ1FEQSsyampxcTR2NVJVbSs2bmRSa0RNQ0lpcWpWeWMzUHh6VGZmYUwxOVptWW1BT0RJa1NPNGRPbVNWdnRNbkRnUkF3WU1VTHN1SUNDZ1hGOUlnS0tIaXNHREI1ZTZ6Y2NmZjF5dVk4cGtNaXhldkxqTTdZNGVQYXAydVplWEYzSnljbkQvL24yMGJmdHYxNzltelpyaC9mZmZ4L256NTdGOSszYjQrUGlvdkNHTmk0dERWRlJVdWNwYld4VklSSWhQL3hOOVdueFMwMFVwMC9Qbnp4RWJHNHNSSTBaVXVCV2gzT1hMbCtIdjcxL2gvVWVPSEtueXNISGp4ZzBVRkJTZ2YvLytLdHY3Ky9zak9qb2FZOGVPaGErdkx5NWZ2b3krZmZ1V2VvN282R2prNU9TZ1U2ZE9hZ1BvOVBSMEFNRFRwMDlSVUZDZ3N0N1cxaGJHeHNibCtWaWt3WVVMRjBwZDM2RkRCMXk4ZUJFK1BqNXFXeUxKbVptWm9VZVBIaXJMM2QzZHRTcEhVRkFRL3Z6elQ0M3J6NTA3QjRGQWdPSERoNnRkSHhJU0Foc2JHM1RwMGtXcjg3SE9LYXVwT2hjZUhvN0RodytYdXMzQ2hRc1ZvY1B4NDhmUnNtVkxkTzdjdVVMbnk4N09ScjE2OWNxMWo3R3hNYjc1NWh1c1dyVUtjK2ZPeFpvMWEyQnBhWW5Dd2tJQXFIQ0x1UXNYTGlBek14UE5taldyMFA2bFNVbEp3ZTdkdTJGa1pJUUpFeVpvdFkreHNURjI3OTZ0c3Z6Y3VYUHc5ZlZWV3FkdW1TWlZVVDhrRWduQ3dzTFF1WE5uTkd6WUVBQ1FuSnlNVzdkdVllTEVpZVVLdjRES3U3KzhMdmZUdW93QkdCRVJxVlVnRVNFN0x3MVplU25JS1hpT2ZQRkw1RXR5a1NkK2lYenhTeFJJUkpCSUN5R1JTU0NWaWlHUmlWLzVuRktwdEVLdHNRb0xDN1hlTHljbnA5ekhmMVhQbno4djEvWWlrUWdpa2FoQzU5TFQwMFBuenAwUkZoYUd5TWhJcFFBTUFENzU1Qk1FQlFVaFBqNGVZV0ZoS20vTkh6eDRBQUJhZDZtcHplNC91d3F4dEFBZEc3MVgwMFVwVTFoWUdBQ2dYNzkrR0Rod29NYnREaHc0Z0FNSERxaGRWL3hOcjFBb3hPblRwMVcya2I5RjF2UldXTk81TDErK0RGTlRVL1RxMVV0cGVWeGNITFp0MjRaQmd3Ymg4ODgvUjNaMk5qWnUzSWhtelpxaFJZc1dHai9IbFN0WFlHRmhnYzZkTzJQbzBLRWF0L3YrKysvVkx2L3h4eC9SclZzM2pmdVI5dGFzV2FQVmR2NysvcVUreERvNk9xcDlZTlAwd3FHa2UvZnVxWDFnazdmVXVYanhJaG8zYm95b3FDaEZTTy9vNkloMjdkb2hLU2tKc2JHeGFOT21EWTRkTzZaeUREczdPL1RwMDBkcEdldWNlalZWNTdUOS9majQrTUROemEzQ0FkaXpaODhVZ1VsNXZQdnV1MWk4ZURHV0wxK09UWnMyWWVuU3BYajU4aVdBb3JDaXZDUVNDWUtEZzlHNGNXTzg4ODQ3NWQ2L05GS3BGQnMyYkVCZVhoNisvdnByclZ2MENRUUNPRGc0cUN5M3RMUUVBS1YxNnBhVnByTHJ4OVdyVjVHZG5ZMGhRNFlvbGgwL2Zod3ltUXc1T1RrNGRPaFFxZVVaTVdJRXpNek1LdjMrVXR2dnA4UUFqSWlvenNvcHlNRHozS2ZJeWs5RlZwN3FmM25pRjlWZUpuTnpjN1ZmZ3FSU0tVNmRPb1h1M2J1alVhTkdwUjRqSnljSGtaR1JLZzg3dFVGbE5VVXY3V0VOQUxwMTY0YXdzRENFaDRlcnZQbHQzTGd4K3ZYcmg0c1hMK0xBZ1FQbzFhdVhVaXV3Nk9ob0FDajF6ZVRyUVliSXAyZlEyc1lGOVkxTHYyWnFnM1BuenNIRnhRWHQyclhUK0VaOXlwUXBjSE56dzRnUkk2cTFiQzlmdmtSWVdCamVmLzk5cFJZZ1Q1NDh3ZUxGaTJGdmI2OW91Zm5WVjE4aExpNE83dTd1V0x0MnJkcXVRV0t4R01IQndSZ3dZQUNNakl6VTFvc0xGeTZ3QzJRMUtUbVJ5TldyVjVHYm02dnhRU3NsSlFWUlVWRVlOR2lRMHIyanNzY3NsTnU0Y2FQaXp6azVPVW8vanh3NUV1M2F0VU5BUUFDQW9vZStlL2Z1cVJ6RHhjVkY1ZDhFMWpsbGRhSE81ZWJtNHZuejUyamZ2bjJGOXUvVnF4ZVdMbDJLZHUzYUFTZ2F1eFA0Tnd3cWo1Q1FFRHg3OWd4ejU4NTk1UmFJSmUzZXZSdFJVVkY0NjYyM2xGbzA1ZWZudzlQVEV4OSsrS0hhYm41QTBiV1hrWkdodEV6K09ZdS9hRlMzVEU3YlVPeFZuRGh4QXRiVzF1amR1emNBSUNNalF4Rm1uVGh4b3N6OTMzLy9mWmlabVZYNi9hVzIzMCtKQVJnUlVSMGdRMVplR3BKZnhCWDlsMzBmeVMvaWtGT1FVZmF1dGNTQkF3ZHc4T0JCK1B2N3c4dkxDeVltSmhxMzNiVnJGL3o5L1JWZlZPdWluajE3d3RQVEUvZnYzMGRxYXFySzIrNXg0OFloT0RnWVZsWldlUG55SmN6TnpRRVVkWDFKVFUyRnZyNStoUjhRYW9zYlR3THdkMFlreG5kZVZkTkZLZFBmZi8rTnUzZnZZdE9tVFJyZndNdFpXbHBXeThORmNSY3ZYa1IrZnI3U05SRWZINCtGQ3hkQ0lCQmd4WW9WaWpwcFltS0NsU3RYWXRhc1daZ3padzdtejUrdjhoWTdMQ3dNMmRuWlNsMkhTejVFbGRZZHE3by92NjRyUGppMlRDYURuNThmL3Zyckw5amIyNnQ5U1BieDhVRkVSQVFhTjI2c2RoekJxakIwNkZDVk1Ray8rdWdqQUVVUHJhZFBuMGJ2M3IyeGFORWlsWDJIRHgrdU5IQTV3RG9IMU0wNjkvZmZmd1A0dDZXek5zTEN3aEFiRzZ1MExDWW1Ca0RSd09nQThQanhZK3pjdVZQak1lenQ3ZUhxNnFxMDdMZmZmZ05ROWd1dDhnb0pDWUd2cnkrc3JhM2g3dTZ1RktUczNic1hnWUdCeU0zTjFSaUFoWVdGWWYzNjlXclhxWnN3U04yeXFoNTM2dUhEaDdoMTZ4WkdqQmloNk9wNDhPQkJTS1ZTSEQ1OEdMYTJ0aHIzWGIxNk5TSWlJcFFtZzZqTSs4dnJjRCt0NnhpQUVSSHBtS3k4VkR6SmpzWFQvd1ZkeVMvaUlDck1ydWxpdlpJeFk4Ymc4dVhMU0VoSXdJWU5HK0RoNGFGMnU3dDM3eXJlMUwzLy92dlZXY1JTTldqUW9GS1BWOWI0SlZaV1Z1allzU051Mzc2Tm9LQWdsVlpnTFZxMHdQYnQyMVc2eTRTR2hnSW82djc0dW82dkpKRVc0bTVhR003ZTk4YWJEWHJnelFiZGE3cElaWkozcVdqWnNpVUE0TVdMRjRyeDdVckt5c3BTZVhDMXRMUlV1U2FrVWluT256K3ZzbjlpWWlJQXFGMm5qbFFxVmVueUVSZ1lDQzh2TDFoYVdtTDkrdlVxQWF1TmpRMjh2THl3WU1FQ2VIaDRZTUNBQVpneVpZcGlPL254aWo5VWE1cUpWVjEzTEE3cVczVUVBZ0VXTFZxRWFkT21ZZFdxVmZEeDhWRnEzUklTRW9LSWlBaU1IajFhNjRjMWRlTkpxU09WU2pXdUV3cUZHbHZaSEQxNkZIbDVlWmd3WVlMYW1lNGtFb25LZUVDc2M3V3Z6bFYyRUtTT1BNaEtTVW5CbzBlUDBMeDU4ekwzK2ZQUFA4c2N2eW91THE3VWdmeGRYRnlVQXJDd3NEREY5cFU1TzJOTVRBeldyMThQb1ZDSVpjdVdLWVU4ZCsvZXhlKy8vdzVyYTJ1dEJzVDM4L05UdkJ6NzdiZmY4TXN2dnloZEIrcVdIVDkrSEQ0K1BtcVBWMW4xQXlpYStSUDRkK3kxK1BoNEJBUUVZUGp3NFVyaDE1a3paOUNxVlN1MGJ0MGFRRkdZZGVYS0ZRd2FORWhwM0xiS3ZyL0kxZGI3YVYzSEFJeUk2RFZYS01sRHd2TW9QTWo0RS9IcDE1R2UrN2ltaTFUcFRFMU40ZUhoZ2VuVHB5TWtKQVQrL3Y0cVk1Z1VGaFppdzRZTmtNbGtHRE5tak5ZelFsV0hYMy85dFZLUDkvdnZ2NWU1emFCQmczRDc5bTJjTzNjTzQ4ZVBWMmxPcjI2c21PRGdZQUFvYzFEL2l0b2JPUnVQbmtkWHliSFZ1ZjhzQXNzdVZFOFFPcno5ZCtqU3VQeS90My8rK1VkbDBOeUFnQURzMnJWTDdmWW5UNTdFeVpNbmxaWk5uandaRXlkT1ZGb21rVWcwdnNVSFVPcTY0a0pDUXZEMDZWUEZ6MzUrZnZEMjlrYTdkdTJ3Wk1rU2plR3V0YlUxZnY3NVovajQrT0RNbVRQbzFxMGJCZ3dZZ0JzM2J1RHUzYnRxOTVrNmRTckdqQm1qc1N6eUI2Nktpa28raXovKzB1NXp2NDRxZWcyV1pHMXRqZG16WitQT25UdEtRWGhtWmlhOHZMelFwVXNYZlBIRkYxb2Y3OE1QUDN6bE1tbFNXRmlJOFBCdzlPL2ZINjFhdFZLN2pVUWlVV3Fod1RyM3I2cXVjK1V4YTlZc3RjczlQVDByN1J5UmtaSFEwOU9EVUNoRWFHaW9WZ0hZckZtek5KWnQ3ZHExQ0FvS3d0YXRXelhPMnZ6QkJ4OG9CU1Jpc1JnN2R1eFEyaVkyTmxieDcyOXg4dkZEdmIyOTFSNTcrdlRwaWovZnYzOGZDeGN1Ukg1K1BoWXNXS0EwL21kZVhoN1dyVnNIQUpnM2IxNkZ1bXkrcXNxcUh6RXhNWWlJaUZCYTlzY2ZmOERjM0J5ZmZLSTg0YzNHalJzeFljSUVSUUIyOGVKRkZCUVVLSTBiVnBxSzNGOUtlcDN1cDNVRkF6QWlvdGVPRENrNWZ5TSsvVG9lWlB5SnhNemJrRWhmZlFENjJxNUZpeGFZTkdrU0VoSVMxSTd2dFhmdlhqeDY5QWpPenM1cXAzalhSbVYvc1hqeDRnWCs4NS8vVk9veFN6cDA2SkRhTDE5OSsvYUZ0N2Mzbmo1OWl2RHdjSldCbEV2NjY2Ky9FQjhmRHpNenN5b0xEOTlxTWd4WmVXbVF5V1JWY255NUFra3VSSVV2OEdhREhtaHNvZjZocERJSkJBSTByNjg2UmJzMjl1N2RDNGxFb25iZDJiTm5sZDQ0RHh3NEVKTW1UVkw2a3ErcDFZUlFLRlE3RHNvdnYveUNQLzc0UTlGU3NxVGlkVUFzRm1QZnZuMndzN05EU2txS1luMUJRUUZHang0TkF3TUREQnc0RUdQSGpsV3FjenQzN29TdnJ5OENBd1B4N2JmZll0U29VWEIwZElSTUpzT3VYYnNnRUFqVVhnUHFXdHFVWFA4cW10ZnZoSDV2VEtyeTY2OG12TW8xQ0FDYk4yOVdDWGtBcUIzd09Tb3FTbTFJdm0vZlBzVk1mVUJSYTZPdVhidXFkUDNTSkRZMkZna0pDZG9YR2tYWCtZNGRPNUNjbkl3bFM1WmcyclJwc0xlM1Y2eVh5V1NReVdSSzkwald1WDlWZFozVFJ2ZnUzV0ZwYVltaFE0Y3FBb0hpLzhZWEZCUW9Bb3hYOGZMbFM5eThlUk5PVGs2b1g3OCt6cDA3aDRrVEo3N1NXRXN4TVRFd05EVEVHMis4b1hhOVJDS0JWQ3BWQ3NCOGZYM3g1TWtUMk52YjQ4bVRKd0NBaElRRStQbjVhVHlQcG5YeUFDd3VMZzd6NTg5SGJtNHVac3lZb1RKenFKZVhGNUtTa2pCNjlHaXRKeko0OHVRSlRFMU5BV2cvQnBpbVZwUkE1ZFFQaVVTQ3paczN3OExDQWk5ZS9EdE83WXdaTS9EQkJ4K1UyVHErUllzV0dEMTZ0TmJYVTBYdUw4RHJleit0S3hpQUVSRzlCaVJTTVI2a1gwTnMyaFhFWjl4QVRuNTZUUmVweW1ucW5nRUFzMmZQVmxuMitIRlJ5N2VrcENTTkFWajc5dTB4Yjk0OGpjZHQyclJwaGI0TWEzcUFrRXFsNVo0QnNydzBQY3diR3h0anlKQWhPSGJzR0h4OWZjc013T1JmelByMzcxL2hLZDNMMHJIUkFIUnNwTjBNUnE5Q0pwUGh5RzBQUEVpL2p2ZGJUWVd0V2RsditXdENkSFEwTGx5NGdQNzkrNnQ5KzErY3ZEdUROdDFsSkJJSlpESVpEQTBOVmRiSkIxdFd0NjZrRXlkTzRQSGp4M0IzZDFmTWJHVm9hSWl4WThlV3VXOXg4a0c1VDUwNmhiaTRPTHozM251NGVQR2l5bmErdnI3dzlmVXQxN0hMdzhxa0NmcTIrTDhxTzc0dStPNjc3eXE4Yi9IdVZnQXdiTmd3REJzMlRPdjlTejYwRjVlZG5hM3hZYzdFeEFUbTV1YTRjK2NPbGl4WmdzMmJOeXNlM01YaW9wZEQ4Z2RVMWpsbFZWM250TkcrZlh2RldHY0JBUUV3TnpkWENzQkdqUnBWS2VjSkRnNkdXQ3hHNzk2OVlXTmpnOURRVVB6M3YvOUY5KzRWNnlhZmxKU0U1T1JrZE8zYUZRWUdCa2hNVEVTREJnMFUxeDd3YjNjMStmVVhGeGVIZ3djUDRwMTMzb0dOalkwaUFITjFkVlViYkV5Wk1nVkpTVW1sZGtFTkR3L0g2dFdya1orZmoyKysrUVp1Ym01SzY4K2ZQNC9Bd0VBNE9UbVZxNldSZkpLRmt1WFJabGxKbFZVL2podzVndmo0ZUh6NzdiZEtnOVVMaFVJNE9Ubmg3Ny8vUms1T0RqcDA2S0R5WFM0bEpRWFBuei9IbDE5K3FYTGN5cnEvbEZSYjc2ZDFIUU13SXFKYVM0YkhXYkc0OVU4Z1lsS0NJU3FzL2xrWmExSnBiNlZMazVhV3BuR2RwcTRqYTlldUJRQjA3ZHExM0FHWVRDYkR6WnMzQVVCbEppZExTOHR5aloyU2xwYW1HSytyTXNaY0dUVnFGRTZjT0lIWTJGaGN2WHBWNDFUckR4NDh3SlVyVnlBUUNGUytQTCtPQkFJQlJqcTVZL3UxYWJpYStCdmMybWtPUFd0U1NFZ0kzbm5uSGJ6enpqdHFIOGFUa3BJVUQ5LzUrZmtBaWxvVmxsVTNKQkpKcFlTWVNVbEo2TldyVjVsamsyaGJaKzdkdTRmKy9mdWpZOGVPYWgvR2ExTjNyTHBxMEtCQnIzeU1odzhmbGpySXVQd2MybTRIRk0xUVdMTGJZbkVOR3piRTk5OS9EdzhQRDZ4ZnZ4NC8vUEFEZ0g4ZlVPVVAxNnh6eW1xNnpqMTc5a3pSblUwcWxVSXFsU0loSVVGbHpLM1dyVnVqVFpzMkZUNlBUQ2JEaVJNbklCUUtNV0RBQUppYW1zTEt5Z3FIRGgycWNBQjIrZkpsQU1DNzc3Nkx3c0pDdUx1N28wR0RCbGk5ZWpYTXpNd0FGSFdoQS82OS9oNCtmQWhEUTBOOC9mWFhPSExrU0lVL2oxeEFRQUE4UFQyaHI2K1ArZlBucTh3MEdCOGZqODJiTjhQS3lnb2VIaDVhaGJuTm1qV0RtNXNicGs2ZHFyaW1JeUlpc0cvZlBzeWVQYnZVdjRkYnQyNGhKQ1JFWlhsbDFZL1EwRkIwNmRJRmd3Y1BWZ3JBNVBiczJZUG82R2djT1hKRTVYeUhEaDFDVUZBUW5KeWNZR05qbzdTdXN1NHZKZFhXKzJsZHh3Q01pS2lXeVJBOXdlM2tJTnorSndqUFJVL0wza0hIRlIrSXRhbzRPenRYZUYrQlFGQ3UvZVBqNDZHbnB3ZDdlM3V0M25pK0NsdGJXd3dkT2hRblRwekFqaDA3OFBiYmI2dThxWlRKWk5peVpRdGtNaG1HREJtaWRteXcxNUd4Z1RsNk5CdU53QWUvWUVETHoyRm1XTC9zbmFyWmtDRkRZR2xwaVZ1M2JxbGRyKzV0L1crLy9hYVlQVXdUa1VnRVBUMDl0UThpOHJHRjFLMHJ5YzNOVGVVdGRIRmx2ZjB1YWRpd1lXalVxQkd1WExtaWRuMXQ2STVWVjBtbDBrb2JqUHZxMWF2WXUzZXZ4dlh5QnpGdHR3T0FQbjM2WU9USWtVcnJTdzdrM2FOSEQ3aTV1ZUhreVpNNGNlSUVSb3dZb1FnZzVOY282NXl5bXE1emlZbUpLbU44WGIxNkZWZXZYbFZhTm1uU3BGY0t3QzVkdW9SSGp4NWgwS0JCaW01eXc0WU53Lzc5K3hFU0VxSjJXSVhTaU1WaStQdjdReWdVb20vZnZoQUtoWmczYng0V0wxNE1kM2QzckZ1M0RpWW1Kb29RVlI3RzlPM2JGNGFHaHJDenM2dndaeW11UTRjT2NIQnd3T3paczlHeFkwZWxkYytmUDRlSGh3ZkVZakU4UER3VW9VOXdjREI4ZlgzeDAwOC9LWUk2dWFTa0pKaVptV0hFaUJHS0dTN2wzUTdGWWpHRVFtR3AxNHUxdFRWR2pCaUJwS1FrV0Z0Yks0NWZXZlZEUGxpOHVnQTRMUzBOMTY1ZHc2aFJvOVNHYldQR2pNSFpzMmR4N05neFRKczJUV2xkWmQxZjVHcjcvYlN1WXdCR1JGUUxpQXF6Y1NjbEdMZi9DY0xqckw5cXVqaTF5cXVNejFFYmJkKytIVGR2M3NRbm4zeUNTWk1tVmZuNVB2bmtFd1FGQlNFcEtRbUhEaDFTbWVyYjM5OGZNVEV4TURVMXhXZWZmVmJsNWFsT0hlM2V3L200YmJqMXozbjBiUFp4VFJkSGhhYXdjZHk0Y1JnM2JoelMwOU1WRHkwM2J0eUF1N3M3MXE5Zmp5NWR1aWkyL2ZqamoyRmlZcUswLzRzWEwvRGl4UXVzV0xGQzQ3bExXeWNubnlFdkl5TkQ3WHI1dzdHRmhVV1p4d0tnTkNpek9yV2hPMVpkbForZlgrbUJmTWxXckljT0hWTDdnS2JOZGpZMk51alFvVU9aNS96ODg4OXg3ZG8xbkR0M0RtNXVib291YVBMUHhqcW5yS2JybkxPenMrTHZQelkyRmpObnpzU2FOV3Z3MWx0dkFTZ0ttbHhkWFY4cFRNak56Y1dPSFR1Z3I2K3ZOSmJicUZHamNQejRjV3pkdWhYT3pzN2xldEYyOXV4WnBLZW5ZOUNnUVlvQjVaMmRuZUh1N282VksxZmloeDkrd0k4Ly9vaVhMMThDK0RjQU16WTJydFN1YWMyYk44Zk9uVHRWdmljVkZoYmloeDkrUUZwYUdyNzc3anVsY0V3cWxTSStQaDVidG16Qi9QbnpsZllycXp0anllQ29OTjkrKzYyaVcyZGwxWS9TWmdvOWZmbzBaREtaeG02Q0RnNE82Tm16SndJQ0FqQng0a1NsdisvS3VyL0kxZmI3YVYzSEFJeUlxQVk5ZTVtSXEwbkhjQ3Y1UENUU3dwb3VUcTBoZjhzTlZPNFU0U1ZwTSsxNnZYcjFsR1pkMUdZZk16TXp0WU85QXNDalI0OEFhSDRRcTJ5V2xwYVlPblVxTm03Y2lGOS8vUlZ2dmZXVzRzdHdRa0lDdG0vZkRnQ1lPSEZpcVMwUFhrZW1odlh4aHZWYitEc2pzbFlHWUtWWnYzNDlJaU1qNGVQamcvcjE2eXU2TnBTOGJvNGVQYXF5YjNwNk9ycDA2WUxGaXhlcnJOdTdkeS84L2YzVkRzWUxBQjk5OUpIV1paU1BtZEs0Y1dPdDl5bE5UWGZIcXN1eXNyS3F2S1Z0ZFRBeE1jR3FWYXZRcUZFajZPbnBxYlRBS1Ezcm5LcnFySFB5Znh1TGZ6YjVaQVd2RWlaczNyd1phV2xwR0RObWpOS3h6Y3pNTUhueVpHelpzZ1ZyMXF6QmloVXJ0SHJobHBPVEJlMGcyUUFBSUFCSlJFRlVnNzE3OThMQXdFQmwxc0UrZmZyZzg4OC9SM0p5TXZUMTlSVUJXUEhaL3lwYnlUSkxwVktzV3JVS3NiR3htRGh4b2tyTG53RURCdURTcFVzSUNncENyMTY5bENhOUtSbWUrUHY3dzlQVEU0c1dMVUsvZnYxVXpuMzM3bDNNbVRNSFRrNU9XTDkrdmNiZlgxWFhqL3o4Zkp3NmRRb3VMaTVLQThlWE5HYk1HSVNGaGVIa3laT0s0U2JLUTl2N2k2N2NUM1VWQXpBaW9tb25ROEx6MjdpYWVCVDNuMFdVdlhrZFZEd0FLejU3VWxVUUNBUm8yclNwMm5XYW12ckx1ekNXWngrZzZJdXovTTErV2JNUWxmeGlYVkxqeG8yMW5qYmMxZFVWVjY1Y3dYLy8rMStzWExrU1c3WnNnYUdoSVpZdVhZcjgvSHc0T3p1WDZ5SHNkZEtzZmtlRUpoeUNWQ2FHbnVEMStkb3pjdVJJWEw1OEdRc1hMc1RhdFdzUkdocUs1czJibHpsOXZWZ3NSbkp5TXJwMDZhSjJXM2xYamJLT293MzUySGR2dmxrNU0yM1dkSGVzdWl3NU9Sa05HemFzNldKVWl1Yk4vNTMwSWk4dkQ0QjJBUmpyblByMTVaV1ltSWo4L1B4eXo5d1lGaFlHYTJ0cnBRQkRQaEZCUlFPa1k4ZU9JU2dvQ0UyYk5sWGI0dHJOelEzQndjRzRkdTBhdG03ZHFuYmc5NUxXclZ1SHJLd3NqQnMzVG0wUStmSEgvNzVzeWMzTkJRQ2xnZkdya2t3bXcwOC8vWVN3c0RBTUdqUklZeXZ6bVRObjR2YnQyL2o1NTUvUm9VTUh0UysvSGo1OGlHM2J0c0hhMmhwQ29SQjVlWGxLZnc5eGNYRll2SGd4NnRXcmgvbno1MnNNdjZxamZ2ajcreU1yS3d1alI0OHVkVHNuSnllMGF0VUtKMDZjd0pneFk3VHVTbHljTnZjWFhicWY2cUxYNTVzZ0VkRnJUaW9UNDYvVUVJUS9Pb3JrRjNFMVhSeXRtQnZab0w2eEhTeU5HOExFd0FKR0JtWXdOakNEc1lFNWpBek1vSzhuaEw1QUgzcDZCdEFUNk9QZ3pmbGxIMVFMT1RrNUFJckNyNm9Pd0V4TlRiRjc5MjYxNnpTMTlqSTNOeS8zUGdEdzExOUYzVnZ0N096S2ZJT2ZrcEpTNnZyeXZoR2ZQMzgrdnZycUs2U21wbUxCZ2dVd05UWEZreWRQMEtSSkUzaDRlS2dNNEs4ckhDemJvMUNTaHlmWjkrQmc2VlRUeGRGYXExYXRzSGp4WWl4YnRneFRwa3hCWm1hbXh0bE5pN3QzN3g3RVlyR2lLMVZWRVl2RnVIanhJbHEzYmcxcmErdEtPV1pOZDhlcXE3S3lzdkQ0OFdNTUh6Njhwb3RTNmVUL2xtZ1RvTERPdlRxWlRJYVpNMmVpY2VQRzhQSHgwWHEvaHc4ZjR0cTFheG9Eak9JQmtyWVR4UGo3KytPWFgzNkJpWWtKbGk1ZHFqWUVGUWdFV0xSb0VhWlBuNDQvL3ZnRCtmbjVtRFZybHNidkhidDI3Y0xWcTFmUnFsVXJyWVl3a004Q1hSMnRnZVRqZVo0L2Z4NTkrdlRCM0xsek5ZWlN0cmEybUR4NU1yeTl2YkYxNjFZc1dyUklaUnNyS3l0TW5Ub1ZvYUdoV0w1OE9mVDE5ZEdwVXlkMDc5NGRZckVZKy9idGc1bVpHZGF1WFF0YlcxdU41YXJxK2lFV2kzSHMyREc4OGNZYlpVNGVBUUFqUm96QWhnMGJjT1hLbFZmdWpxcnUvcUxMOTFOZHdRQ01pS2lLNVl0ekVmbjBOQ0tTamlFN1QvTU1oVFhCd3FnQmJFeWIvaS9rc2tOOWs2TC9XeG8zaEtWUlEranJsZi90V0dXUWYybVVEMWFySytTelJqVnExS2pNYlN0akZzamk2dFdyaHg5Ly9CR3paODlXZERVeE5UWEY4dVhMZGJxcGZwTjZiU0FRQ1BEME5RdkFnS0pCZHdjT0hJZ3paODRBS0hxUVNFaElnS09qbzhaOTVOZVlOZzhDcitLUFAvNUFXbG9hSms2Y1dHbkhyRTNkc2VxU3dNQkF5R1F5OU9qUm8xS1BLeDhmUjA3ZW5hMGkvUHo4NE9mblYrNzk0dUtLWGpacCsyOEo2NXl5OHRhNWhJUUV2SHo1RXIxNjlkSjZINUZJaERWcjFzREl5RWdsQUV0T1RnWlFGTWFvSXgrRXZEaUpSSUxkdTNmajZOR2pNRFEweExKbHk1UmE3WlJrYTJ1TGxTdFhZdjc4K1RoNzlpemk0K1B4L2ZmZksvMmR5MlF5N05tekIwZU9ISUcxdFRXV0xsMWE1c3M1aVVTQzgrZlBBeWlhV2JFcS9mUFBQL0R5OHNMMTY5Y1ZzemhHUmtaQ0pCSkJKQkxoLzltNzc3QW1yL1lQNE44bjdDM0lIb29pdUpIaUZrZVZxcld1bjZOMTlMVjJXVnYzNjJ2ZDQzWFdMYURGT3VyclZ0eGFxUk1IaWx1aFZrVkJFQWNJSWtPUkVVYnkrNE9MMUVpQUJCTG05M05kWEpkNWNzNTU3cVJKbXVmT09mZkp5TWlRL1RzOVBSMlptWmxJUzh2ZldmekNoUXZ3OXZZdTlQNDNOemRIdjM3OTBLOWZQNlNtcHVMTW1UUFl0bTBiYnQrK0xXdlRzV05IcEtXbFFTS1JGUGtqbXFiZkgxcGFXaGcvZm55aEh3V2xVcW5DOWwyN2RvVzV1VG5hdEdrak82Yk96NWVxOEhsYTB6RUJSa1NrSVRsNVlseC9mZ2lYbis2Qk9EZTlvc09CaVY1dDJKczBoSjJwRyt4TjNXQnY0Z1lqWGNWZktpdmFpeGN2QUVCdE95VlZCcm01dWJoeTVRb0E0TzdkdTRpT2prYjkrdlhMUFFaVFUxUFpyNVlpa1FneE1USEZYaHhVZGJwYUJqRFR0MEZ5Um14Rmg2S1NCdzhlNEgvLyt4L0N3c0xRckZrek9Eczc0OFNKRTdoMDZSSWFObXdJTHk4dk5HdldEQzR1THJMWkVXL2Z2c1dwVTZmUXFGR2pZdXVnRkNpNFFDaVlKUkFlSGc2ZzVCM21JaU1qOGIvLy9ROE9EZzdvMmJObldSNm0zUElyWlpkakZleFVwcTVaTURWWlNrb0s5dXpaQTJkbjV6THRocXRJNzk2OWxXcW5URjNGcGsyYkZycWcvUDMzMytWdTc5Ky9ING1KaWJDenM0T0ppUWtTRXhNUkVCQUFiVzF0cFhZUTVIdXVNRlhmYy9mdjN3Y0FwUk5nYVdscG1EdDNMcDQ4ZVlLSkV5Zmk4ZVBIT0hueUpNek16Q0NWU2hFWUdBZ0RBd1Baa3MrMHREUUVCd2ZEMk5nWU9qbzZ1SG56Sm9CL0VoQXhNVEZZdlhvMXdzUERZV3hzakhuejVzbHRZRkNVaGcwYll2bnk1Wmc3ZHk0aUl5UHh3dzgvWU1LRUNlalRwdy9ldkhtRDFhdFg0OHFWSzdDd3NNQ3laY3NLZlRkNS92dzVWcXhZQVFzTEN4Z1lHRUFRQkR4NDhBQ3hzYkZ3YzNNcjB3Nld5dkR4OFpFbHBwNDllNFlwVTZZb2JDY1NpV0JvYUFoalkyTVlHUm1oUllzVytQdnZ2K0huNXdkM2QzZTVtWFk1T1RsNCt2UXB3c1BERVJvYWlwczNiMElzRnFOUm8wYm8xS2tUN3R5NWd3c1hMaUFvS0FqR3hzWm8zYm8xMnJWcmh6WnQyc2grVkN1UDk0Y2dDT2pRb1FPQS9NMGpkSFYxb2Erdmp4czNiZ0FvUFB0VFYxZFhMdmtGcU8venBhcDhudFowVElBUkVhbVpSSnFIc0plbmNDRjZLOUxFU1JVU2c2NldBZXJXY29lOWFjUDhQeE5YR092VnJwQllTcU5ncVdCeHY3cFhOZWZQbjVjbG5xUlNLWHg4ZkxCbXpScU5Gdmt2a0pPVGd3TUhEbUQ3OXUzSXpjMkZsWlVWQkVIQXExZXZzR2pSSWdRSEIrUDc3NzlYVzJIbHlzYkN3QjVKR1M4cU9neWxuRDU5R3NlT0hjT2pSNDlnYUdpSTc3Ly9Ib01IRDRhV2xoWUdEUnFFbzBlUDR1elpzN0lsdUlJZ3dNek1EQjRlSHJDeXNrSkdSZ1lHRGh5bzFMbkVZakg2OSs4UEhSMGRhR2xweWVyVkZMY2JWbDVlSHBZdlg0Njh2RHhNblRxMXpFdVUzOTkxVE5ubFdOOSsreTI4dmIweGZmcjBNcDJiZ01URVJHUm1abUw4K1BGcTMzRjMwNlpOY3JjREF3TVZiZzd5NFhMeVAvNzRvOUJzRERjM053d2RPbFR1MkljWHFHS3h1RkEvUFQwOWpCczNyc2daUkFEZmMrcDh6OTI3ZHcvMjl2WktiL0t5ZHUxYTNMdDNEME9IRGtXZlBuMXc3dHc1Yk51MlRYYS9xYWtwcGt5Wklrdk02T25wd2RmWFYyNTJqNkdob1N3cG1KR1JnY2VQSDhQTnpRMHpaODRzc2xhbkltNXVidkQzOThlcVZhdnc2dFVyMmZLNEpVdVc0TTZkTzZoWHJ4NFdMbHlvOEljNWEydHJQSDc4V0c1R21yNitQanAzN295eFk4ZHFmRGZyb1VPSFFrZEhCdzRPRHJDd3NJQ1ptUmxNVEV4Z1ltSUNZMk5qV2NKTFVTMHlmMzkvSER0MkRHRmhZV2pWcWhYbXpwMkx1TGc0dkhyMVNqYkx5TkhSRVgzNjlFRzNidDFrdGQyKytPSUx2SDM3RmlFaEliaDQ4U0tDZzROeC92eDU2T25wWWZ2MjdiQ3dzRUJBUUlERzN4L3YyN3AxcTJ6MkpwRC9YbFZtNXBtNlBsK3F5dWRwVGNjRUdCR1Iya2p4S1BFS3prWnR4dXYwWitWK2Rpc2paN2pXYmdOWHk3WndNbXNHTFZIVi9JalB6YzNGK2ZQbkFVQ3BYMjZyZ3F5c0xObVhxUUVEQmlBME5CVGg0ZUZZdTNZdEprNmNxTEV2eHhLSkJLZFBuOGIyN2R1Um1KaS8vTFpqeDQ2WVBIa3lCRUhBbWpWckVCd2NqT0RnWUlTRWhNRGIyeHREaHc2Rms1T1RSdUtwS09ZRzlvaEt2bFhSWVJSSlMwc0xPam82RUFRQjV1Ym1lUFBtRGI3KyttdjA3OTlmYm5tcW82TWp4bzRkaXg5Ly9CSGg0ZUVJQ3d0RFZGUVVYcjkrTGF0VjlQTGxTNFc3ZFJYdzlQU1VMUlhSMTlmSHNHSERrSktTZ3J5OFBHaHBhY0hEd3dQdDI3ZVg2Mk5nWUlEaHc0ZWpmdjM2ME5MU3dpKy8vSUtvcUNnMGFkSkU0VG5hdDI5ZjdFd1JGeGNYV1lKQjNVdDlTVFZ1Ym03WXNHR0RXdC96enM3TytQampqd3Y5Z09IaDRZSFUxTlJDN1Q0OGQ0c1dMV1RMNElIOEJJU2laZU1GTllnS0RCdzRFQjA3ZG9SWUxFWnViaTYwdGJYaDVPU2s4S0tmN3puTnVILy92dHl1Z2lVWk8zWXNXclZxSmR1cHNGdTNidkR5OGtKbVppWWtFZ2xxMWFvbHQ3Uk9WMWNYdi96eUM4UmlNYVJTS1hSMGROQzRjV09ZbUpnQUFKbzBhUUpmWDErNHVMaVVxcTZsaFlVRkZpOWVqSXlNRE5uclp2TGt5VGgrL0RoR2pCaFJaTzFOUFQwOS9Qbm5uNUJLcGJLbGFpVnR2S0NucHlmMytsWEV6TXhNOXNOWmNUdzhQRXI5Zldua3lKSDQ5Tk5QWlRQU0hSMGRvYSt2ajQ4Ly9oZ05HalJBa3laTllHbHBxYkN2cWFrcGV2WHFoVjY5ZXVITm16ZTRkT2tTY25KeVpLL0ZmdjM2SVM0dVR1M3ZEd0J3Y25JcVZMeS9ZOGVPeU0zTmhWUXFoYjYrUGpwMDZJQkdqUm9WKy9qVitmbFNGVDVQQ1JDa1JTMlFKU0lpcFQxTHZZZXpqemZpK1p2NzVYWk9IUzE5MUxkb0NkZmFiZENnZGh1WTZWZjhqalB6Zzd3eHp6dW9UR09jUG4wYUsxYXNnTDYrUHZidDJ3Y0RBd00xUlZkWTkrN2RZV1JraEQxNzlpaTh2MSsvZmpBMU5jWEJnd2ZsK254NFROR1k3Lzh5dDJYTEZ1elpzd2U2dXJyWXRtMGJVbEpTTUduU0pHUm5aNk56NTg2WU9IRWlURTFOa1ppWUtOdWF1eXdYS1NrcEtmanp6ejhSR0Jnb1MzeloydHBpMUtoUjZOeTVzMXpia0pBUWJOcTBDYkd4L3l3UmJOeTRNYnAzNzQ3T25UdXJaZWN5UUQydmpkSUtlUnFBb0toTm1QWHhpUXFyYTBkRVJFUkVtaVdVOEt0eTFad2VRRVJVU1NTbVAwWFE0ODE0OVBwS3VaeFBUOXNJeld5Nm9xbDFGOVNwMWJ6YVhjd25KaWJpdDk5K0F3RDA3OTlmbzhtdkF1bnA2ZWpYcjU5S2ZkNitmYXQwbllWTGx5NWg3OTY5QVBLWERGaGFXc0xTMGhLelo4L0d3b1VMRVJ3Y2pOdTNiNk5Iang1eVc5dExKQklJZ2xCb2RwaFVLa1ZPVGc1eWMzT1JrNU1EYlcxdEdCa1pJU01qQTFldlhrVndjREJ1M0xpQjNOeGNBRUN0V3JYdytlZWZZOENBQVFycmFIaDVlYUZ0MjdZSURBekUvdjM3a1pDUWdQRHdjTmtNTlZkWFY3UnMyUktkTzNkR2d3WU5WSHFlS2dzTEF6dElwVktrWkw2RXBaRm1peEVURVJFUlVlWEVCQmdSVVNua1NzUUlmcklUSVU4RElKRnFkaWNXUVJEZ1l0RWFIblk5MGRDcUE3UkZpcWZnVndkQlFVRklTMHVEdGJXMWJDYVVwZ21DVUdUdHE3aTRPSVhIUlNKUmtiVkYzaThvSEJZV2hsOSsrUVZTcVJSMTY5YVZxekhSdm4xNytQcjZZdFdxVllpS2lpcFVvK0g5UXNlQ0lFQWtFa0VxbFVJaWtjaTFtejU5T2t4TVREQnYzanhaMGdzQTdPM3Q4Zm5ubjZOSGp4NUZMdHNvb0sydGpmNzkrNk52Mzc2NGRPa1NEaDgralB2MzcwTXFsU0lpSWdMUG56OUh0MjdkaWgyak1qTTN5QysrbTVUNWdna3dJaUlpb2hxS0NUQWlJaFU5U2I2RDR3OTlrSnlwMlYzbHJJeWM0V0hmRSs0MjNsV3FnSDFaREI0OEdMZHYzOFkzMzN5anNHNkxKaGdhR3NvVjNYMWZVYk84akkyTkN4VWFWZFFuTHk4UGVYbDVNREF3d096WnN3dlZCSEYxZGNYNjlldHg2OVl0WEw1OEdaR1JrVWhKU1VGV1ZoWnljbktRazVNRGlVUUNxVlNxY010clEwTkRkT3JVQ1RvNk9talJvZ1h1M3IwTEx5OHZmUHJwcC9EMDlGUzV0cGhJSkVLWExsM1FwVXNYeE1iRzR1elpzemgzN2h5Ky8vNzdLcjBoUVVFQ3JLcnRCRWxFUkVSRTZzTUVHQkdSa2pKeTN1QjA1Ry80NitWcGpaMURUOXNRTFd4N3dNTytKK3hNWEFGb2R1ZWd5a1piV3h2TGx5L1grSTVKQlZ4ZFhZdE50TG02dXNvVlJDN3FXRkZqdG16WkVpTkdqRUNUSmsyS1RDQUpnb0RXclZ1amRldldSWTRwa1Voa003K2tVcWxzUnRqN1JYNm5UNThPTFMwdFdUSGdzbkp3Y01ESWtTTXhjdVJJdFl4WGtmUzBEV0dvWTFabGRvSWtJaUlpSXZWakVYd2lvaEpKY1RmK0xFNUcrQ016NTYxR3ptQ3NWeHZ0bkFhaGxVTWY2R2tYdnl0UVpWYVJoYzZwY3F2bzE4Ym1tMk9ocTIySXJ6NWFVV0V4RUJFUkVaSG1zQWcrRVZFWnBHVEc0ZmpETlloT3ZxT1I4V3NiT3NHcjdoQzQyMzVTN1FyYUUxVW10UXhzRWZjMm9xTERJQ0lpSXFJS3dnUVlFWkZDVXR4NGZnUm5IbTlFcmlSYjdhTTdtRFpHUitlaGFHanBWVzdML1locU1uTURPNFMvdWd5cFZBSkJFSlhjZ1lpSWlJaXFGU2JBaUlnK2tKSHpCa2NmckVERTY2dHFIN3RCN2Rib1dIY1k2cHE3bzZiVjl5S3FTTFgwYlNHUjVpSk5uQVJUZmF1S0RvZUlpSWlJeWhrVFlFUkU3NGxKK1F1SDdpOUdtamhKcmVQYW1iaWloK3VQY0RiM1VPdTRSS1NjV2dhMkFJRFVySGdtd0lpSWlJaHFJQ2JBaUlnQVNLUjV1UGhrTzRLZjdBS2d2cjFCVFBXczROM2dPelMzK1lSTEhZa3FrTG0rSFFBZ0pmTWw2dFJxWHNIUkVCRVJFVkY1WXdLTWlHcThOMWtKT0hodk1aNi91YSsyTVhXMURORFJlVGphMXhrRWJaR2Uyc1lsb3RJeDA3Y0dJQ0ExSzZHaVF5RWlJaUtpQ3NBRUdCSFZhT0d2Z25Fc2ZCV3ljdCtwWlR4QkVLR2xmVzk4WEg4a2pIVE4xVEltRVpXZGxrZ0hwbnFXU00yTXIraFFpSWlJaUtnQ01BRkdSRFdTUkpxTGt4SCt1UG5pcU5yR2REYjN3R2NOSjhES3FLN2F4aVFpOWFsbFlJdlVySmNWSFFZUkVSRVJWUUFtd0lpb3hzbk1lWXQ5Zjg5SFRFcVlXc2JUMHpaRWp3WS93dFBoTTNCblI2TEt5OXpBRGs5VDdsWjBHRVJFUkVSVUFaZ0FJNklhSlRFOUJudittbzJVVFBYTUFuR3piSWZlalNiQlZJKzd5aEZWZHJYMGJYRlhmQlo1a2x4b2lmZ1ZpSWlJaUtnbTRiYy9JcW94SWw1Znc4RjdpNUdkbDFIbXNReDF6TkNyNFRnMHMra0t6dm9pcWhxc2paMGhsVXJ3T3VNWmJJenJWM1E0UkVSRVJGU09tQUFqb2hwQWlwQ24rM0QyOFNZQTBqS1Axc3ltSzNxNWpZT2hicTJ5aDBaRTVhWWc2ZlhxM1JNbXdJaUlpSWhxR0NiQWlLaGF5NVZrNDQvdzFiZ2JmNmJNWXhucjFVYWZScFBRMExLREdpSWpvdkptWWVBQWJaRXVFdDVGb1RtOEt6b2NJaUlpSWlwSFRJQVJVYlgxVHB5RXZYZm5JZlp0ZUpuSGNyRm9oUUZOWjhDSXM3NktwYU9sait5OFRPaHFHVlIwS0ZTSlZKYlhoQ0NJWUdWVUZ3bnZubFIwS0VSRVJFUlV6cGdBSTZKcUtUa2pGdHREZjhhYnJJUXlqU01JQXJyVy94WWQ2dzZESUxEV1Ywa3NET3lSbUI0REI5UEdGUjBLVlNLSjZURXdON0N2NkRBQTVDK0RmSng4Qy9uTG9mbWVKaUlpSXFvcFJCVWRBQkdSdXNXblBjYVcyeFBLblB3eTFxdU5rWjZyMGNsNU9KTmZTbXBvNVlYUXVKTVZIUVpWTXFGeEo5SFFxbklzSFhZMGE0SjM0aVNrWnBidDg0R0lpSWlJcWhZbXdJaW9Xbm1XK2plMjN2azMwck5UeXpTT2kwVXIvTmhtSStyV2NsZFRaRFZEaHpwZklDcnBKbUpTL3Fyb1VLaVNpRW41QzFGSnQrQlY5NHVLRGdVQTRHenVBUUI0bW5xM2dpTWhJaUlpb3ZMRUJCZ1JWUnNScjY5aFIraFVpSE16U2oyR0lBam81dklkdnZSWXlucGZwYUNuYllpK2phZmcwUDBsVElJUllsTCt3cUg3UzlDdjhYK2dxMlZZMGVFQUFHb2JPc0JZMTRLdlR5SWlJcUlhaGpYQWlLaGErRHMrQ0ljZkxJVlVLaW4xR0VhNjV2aTgrVnpPK2lxaitoYWUrTDhtMDNEMHdUSzQxRzZOait3L2haV1JjNlVvZ2s2YWw1MlhpY1QwR0lUR25VUlUwazBNYURJTjlTdzhLenFzOXdod05tL0JHV0JFUkVSRU5Zd2dsVXFsRlIwRUVWRlozSGgrR0NjaTFwVnBER3ZqZWhqZVlnbk05SzNWRkJXSmN6Tnc1ZGsrUEVxOGdwVE1PR1RuWlZaMFNGUU9kTFVNWUc1Z2o0WldIZENoemhmUTA2NGNNNy9lZHp2Mk9JNC9YSU5KWHJ0aHBtOVQwZUVRRVJFUmtSb0lKUlJ1WmdLTWlLb3dLUzVFYjhmRko5dkxORXFEMm0wd3VObWNTbm1oVGtUcWx5WitqZFdYaDZLNzZ3L29VS2R5MUNZaklpSWlvcklwS1FIR0dtQkVWRVZKY2VieHBqSW52MW83OXNld0ZvdVkvQ0txUVV6MExPRnMzZ0wzNHM5WGRDaEVSRVJFVkU2WUFDT2lLdWxDOURaY2VScFE2djZDSUtDWDJ6aDgxbkFDUklLV0dpTWpvcXFndWEwM1hxWkZJRGtqdHFKRElTSWlJcUp5d0FRWUVWVTVsMkoyNCtLVEhhWHVyNnRsZ0dIdWk5REdhWUFhb3lLaXFxU0pkU2VJQkczY1N6aFgwYUVRRVJFUlVUbGdBb3lJcXBTcnp3N2dYTlR2cGU1dnFtZUZiMXY1d3RXeW5ScWpJcUtxUmwvYkJHNldiWEU3TmhCNWtweUtEb2VJaUlpSU5Jd0pNQ0txTW02K09JclRrZXRMM2QvU3FBNitiNzBPTnNZdWFveUtpS3FxanM3RDhGYWNpRHR4ZjFaMEtFUkVSRVNrWVV5QUVWR1ZFQnAzQW44KzhpdDFmMXVUQnZqR2N3MU05Q3pWR0JVUlZXVU9wbzNoYXRrT2wySjJJVmVTWGRIaEVCRVJFWkVHTVFGR1JKWGUzL0ZCT0JhK3F0VDlIYzJhWUtUbktoanExbEpqVkVSVUhYU3QvelhTeEVtNEhYdThva01oSWlJaUlnMWlBb3lJS3JVSHI0SngrTUV2QUtTbDZ1OXM3b0VSSHkySHZyYXhlZ01qb21yQnpzUVZqYXc2NHVLVDdYaVQ5YXFpd3lFaUlpSWlEV0VDaklncXJaaVVNQnk4dHhoU2FlbVNYNjYxMitKTGp5WFExVEpRYzJSRVZKMTg2allHQUxELzcvbklrK1JXY0RSRVJFUkVwQWxNZ0JGUnBaU1lIb085ZCtkQ0lpM2R4V2hqNjg0WTRyNEEyaUk5TlVkR1JOV05tYjROQmpXZGhkaTNqOHEwMFFZUkVSRVJWVjVNZ0JGUnBaTW1Uc0xPc09rUTU2YVhxbjhMdXg0WTNHdzJ0RVRhYW82TWlLb3JsOXF0MGJYK1NOeDRjUVJoTDA5VmREaEVSRVJFcEdaTWdCRlJwWktkbDRIZGY4M0UyNnpFVXZYM3NPdUovbzJuUWlSb3FUa3lJcXJ1T2puL0N3MnR2SEQwd1FyY2ZIRzBvc01CQUVSRlJlSEtsU3RsSHVmbXpadUlqbzR1OFZoUnVuZnZqdE9uVHhjNm5waVlpS2xUcCtMRml4ZXlZdzhlUE1DTUdUT1FuVjI2blRXenNySXdhdFFvYk51MkRRQVFGQlNFNTgrZmwyb3NVazVKcFFZa0Vna3VYTGdBc1ZoY1RoRXBSeUtSSUNnb1NDM3ZFWFdRU3FYWXUzY3Z6cDQ5cTdIeEwxMjZoTHk4UEpYNnBhU2s0UHo1ODNqNzlxM0MrKy9jdVlQNCtIaVZ4dHl6WncvOC9mMFZ2blpDUTBNeGN1UklSRVZGUVN3V1kvMzY5VWhPVGxacGZDSWlUV0FDaklncURZazBGL3Z1emtkODJ1TlM5VzlzM1JsOUcvOEhnaUNvT1RJaXFna0VRY0RuemVhaW1VMVgvUG5JRDBjZUxDdjFURlIxa0VxbFdMMTZOWll2WDE3a2hhdXlaczZjaVgzNzlwVjRURlZaV1ZrSURRMUZSa2FHN0ZoS1NncHUzYnFsOGtWNkFTMHRMY1RFeENBcEtRbGlzUmc3ZCs3RTJMRmpjZkhpeFRMRlNvcWRQSGtTNDhhTlExWldWcEZ0d3NQRHNYanhZdXphdGF0TTUwcExTOFBFaVJNeFpzd1l1ZGRNYWVYazVHRExsaTFZdTNhdHlnbFhmMzkvZE8vZVhlVy80bHk4ZUJHLy8vNDdjbkp5eXZLd2luVGt5QkVzV0xBQWZuNStLdlY3OHVRSmxpeFpndGpZMkVMMzNiaHhBOU9uVDBkTVRJeEtZd1lHQmlJNk9scmhkeTZ4V0l5NHVEaGtaV1VoTlRVVlY2OWV4VTgvL1lRSER4Nm9kQTRpSW5YaitpQWlxaVNrK0NOOERhS1NiNVdxdDR0Rkt3eHFPcE16djRpb1RMUkUyaGpZZENhc2pldmhRdlJXUkNmZlFaZDZJK0JoOTZuYWwxV25wNmNqSkNTazJEWnVibTZJaUlqQXVuWHIwS3BWcTJMYjl1alJRNTNoRld2cTFLa0FJSnNSdEhidFdoZ1k1Rzg0OHViTkd3REFuRGx6SUJMbC85YnE0ZUdCNGNPSEt6VzJqbzRPQkVGQVhsNGU5UFQwNE9Qamd6bHo1bUR4NHNYSXk4dER0MjdkMVAxd2FqUnpjM05FUkVUQXg4Y0gwNmRQVjlpbWFkT204UEx5d29FREIvQi8vL2Qvc0xDd0tOVzVmdjMxVjFrUzVQRGh3L2p5eXk5TDdCTVVGRlRzL2MyYU5jTzVjK2V3ZnYxNk5HdldyTWgyUmtaR2FOZXVYYUhqUlQzbUQ1MDlleGEzYmhYOUhTVW5Kd2RidDI2RmpvNE9SQ0pSaVhHL1QwZEhCNTA3ZHk2MlRVSkNBclpzMlFJOVBUMmwzMHNsU1V0TGc0K1BENlJTS2ViTW1WUG9majgvUHpSdTNMalE4WWNQSHlJaElhSEkvMzRGNzN1SlJBSWJHeHY0K2ZsaHhvd1pXTHAwS2JaczJRSnRiVjZDRWxIRjRLY1BFVlVLRjUvc1FOakxrNlhxNjJUV0RFUGM1ME5McEtQbXFJaW9KaElFQVoyY2g2TkI3ZGI0ODVFZmpqOWNnK0NZbldodTQ0Mm1ObDFnYTl3QWdsRDJTZlRKeWNsWXNXS0ZVbTNQbnorUDgrZlBGOXVtUEJOZ1RrNU9BUEtUZUE4ZVBJQ05qUTNNek13QTVGL01SMGRIdzlIUkVWcGErVDlLMUs1ZFc2WHhkWFYxa1p1YnZ3bUttWmtabGk5ZmpwMDdkOExMeTB1Tmo0SUFvRzNidHVqZHV6Y0NBd1BoNmVtSjl1M2I0OGFORzRYYTFhdFhEMFpHUmdnTkRWVTRqcmUzZDdIbkNRd01SRkJRRURwMTZvU1VsQlRzMkxFRDd1N3VhTjY4ZWJIOWxpNWRxdFRqT0g3OE9JNGZQMTdrL2M3T3pnb1RZQ1hGWGVEUm8wZkZKc0IyN05naG0yRzFjdVZLcGNZc1lHcHFXbXdDVENLUllPWEtsY2pLeXNMWXNXTmhZMk9qMHZoRmpibDA2Vkk0T2pwaTJiSmxzdU81dWJtWU4yOGVzck96NGVqb3FMRHZxVlA1ZFJKWHIxNk4xYXRYeTQ2Zk9YTUdRUDVuUU1GWUFGQ3JWaTJzWExrU3FhbXAwTkxTd3BzM2IyU2ZGMFJFNVlrSk1DS3FjR0V2VCtKQzlMWlM5YlUxYVlBdlBaWkFSMHRmelZFUlVVMW5aK0tLNzFyNUlTcjVOcTQ5TzRpcnovWWo1T2xlNkdqcHdkcW9QaXdNN2FHdmJReDliV044WlA4cHpBM3NWUnJmeWNsSmRzRllJQzR1RHF0WHI4YXdZY1BRc21YTFFuMSsrKzAzT0RnNG9FK2ZQa1V1OS83Nzc3L1JzR0ZENk9ycXFoUVBrTDk4MGNURUJOcmEya2hPVGtaNitqOUxRSk9Ta21TMXVNYVBIdzhBZVA3OE9ZS0NndkRGRjEvQXpjME5BQkFTRW9JYk4yNWc5T2pSc2xsaEFFcGNQdmFoYytmTzRkeTVjM0xIQWdJQ0FBQ2JObTJDczdPemFvOHRNdzUzNDgrV1dPK3FLaElFQWU2Mm42ajhHaXp3d3c4LzRNYU5HOWk4ZVRQczdPeUtUVG9wcWdVSEZKOUl1bjM3TnRhdVhRdGJXMXY4KzkvL3hydDM3ekJtekJqTW56OGZQajQrUlNaYWdQd2xtdSs3ZXZVcU1qSXlpanhmUWtJQ3dzTEMwS05IRDduM2lDYkxJOXk1Y3djQkFRSG8xcTBiWnN5WUFTRC85VDVnd0FDTUdUT216T052MmJJRllXRmhhTm15SmZyMzd5ODdMaGFMNGV2cmk5NjllNk5wMDZhRit2bjYrc29sQlNkTW1DQTcvdWVmZitMKy9mdllzR0dEWEVKdHc0WU5lUFhxRlZhc1dBRVRFNU5DWTZhbHBTRW9LQWh0MjdaVm1GRE16czZXTGRrT0RnNUdhR2dvWHIxNmhjVEVSTm1mUkNMQmlSTW5aRFBGaUlqS0N4TmdSRlNobnFiZXhSL2hxMHR1cUVCdFF5Zjh5Mk1aOUxTTjFCd1ZFVkVCQVM0V3JlQmkwUXFaT1dtSVRMcU9sMit6aWRjckFBQWdBRWxFUVZRakVQL3VNVjY4Q1VkVzdqdUljOU5oWVdoZjZ1VEQreXdzTEpDUmtZRUZDeGJBeDhjSDllclZrOTEzN2RvMUhEeDRzTmprMTQwYk56QnIxaXhNblRwVjVZUVRrSjlndTMzN05uNy8vWGRzM2JvVkowNmNrTjIzWmNzV2JObXlCVUQrYkp0WHIxN0pqZ09RSmNmcTFLbURMVnUyNFBYcjF3QUFHeHNiNk9ycTRvY2ZmbEFxaHFTa0pCdzhlQkNkT25WU3VQd0tRS21XNEQxTnZWdnFIMXVxQWpOOTYxSy9CZzBORFRGejVreVltNXZEd2NHaFVHSldrUk1uVHNET3pnNGVIaDdGdHJ0ejV3N216WnNIZlgxOUxGaXdBQ1ltSmpBeE1jR3NXYk13ZS9ac1RKMDZGY3VXTFpQTkt2eFF3U3hDSUw4dTN1SERoL0hnd1FNNE9EZ29UUHFzWDc4ZTE2NWRnNTJkSFQ3NjZLTVNIMGRadlhqeEFvc1hMNGFkblIwbVRab2tkMTlxYWlvaUlpS0s3VzlwYVZuczZ6azRPQmdCQVFHd3NMREE5T25UNWQ3N1c3ZHV4Wmt6WjVDUmthSHd1ZWpac3llYU5XdUdtSmdZN04yN0YxOTk5UlhzN2UyeGUvZHVYTDkrSGZQbXpaTkxmb1dFaE9EQWdRTVlQWHAwa1RQempodzVnc3pNVEh6NzdiZW9YNysrM0gwLy9mUVRIai8rcDQ1clFmS3RWcTFhc0xHeGdhdXJLenAyN0FoYlcxdElKQkltd0lpbzNERUJSa1FWNW0xV0l2YjlQUjhTcWVxRmtzMzBiZkNWNXdvWTZkYlNRR1JFUklVWjZKakEzZllUdU50K290WnhQMXphMksxYk4remJ0dzkzNzk2VkZhYVdTQ1R3OS9lSGxaVVZtamR2THRmSHpjME5EZzRPQUFCUFQwK1ltWm5oK1BIaktpZkFNak16Y2VYS0ZiaTR1TURNekF5VEowL0c1TW1UY2VMRUNheGV2Um8vLy95emJKbmx2WHYzOE85Ly8xdXBjUXZxQ0gzKytlZEt0WStMaThQQmd3ZlJwRWtUREI0OFdLWEhVQndQdTAvaFlmZXAyc2FyYmo2c254VVZGUVZMUzB1RlM5VXlNakt3WWNNR09EazVZZTNhdFVXT2VmYnNXYXhhdFFxNnVycFl2SGl4WEVLM1ZhdFdtRFp0R3BZdVhZcUpFeWRpeG93WmFOMjZkYkV4Q29LQVdiTm1ZZlRvMFZpOGVESFdyMTh2RjE5d2NEQ3VYYnVHUVlNR0taMzhVclo0dmtRaUtYUXNJU0ZCVmc5di92ejVjak1lQWVXV0xuLzk5ZGRGMXRLNmYvOCtWcXhZQVIwZEhjeWZQeCsxYXYzem5lZmh3NGM0ZVBBZ0xDd3Npbnd2Tm1yVUNJMGFOY0tkTzNld2QrOWV0R3JWQ28wYk4wWjZlanJpNHVJd2YvNThoZjAyYk5pQURSczJ5RzRIQmdaQ1YxY1h5Y25KT0hEZ0FKeWNuQ0FXaXhFZUhpNXJZMlptaGc0ZE9zRFQweE42ZW5yWXNXTUh2dm5tR3d3YU5BaDZlbnJGUGdkRVJPV0ZDVEFpcWhDNWttd0UvRDBQR2RtcEt2YzEwalhIVjU0cllLcG5wWUhJaUlqSzE1SWxTeFFlWDdkdW5jTGp2L3p5aTl6dGNlUEd5UkpnMnRyYThQYjJ4cUZEaHhBZEhWMW9oa1p4TGx5NGdLeXNMUFR1M1Z2dStNMmJOd0hrSndxeXM3UGxsbFlXdHhReEtpb0tQLzc0bzlMbkwyQmtsRCtyOS8zbGw2UVpwMCtmbG0xYUFFQ1dwSlJLcFZpeVpBbkVZakVXTEZoUTZIVzBmLzkrcEtlblk4U0lFUXJIemNuSndZWU5HM0QwNkZIVXFsVUxDeGN1UktOR2pRRGsxNzdUMHRLQ21aa1p1bmJ0Q2owOVBTeFpzZ1N6WnMxQ3YzNzk4TzIzMzhMUTBMREltQzBzTERCcDBpVGN1M2NQK3ZyL2xEOUlUVTJGbjU4ZlBEdzhNR3JVS0tXZmd3OWY3Nm93TkRTRXRiVTFmdnp4UjlTdFc3ZlEvZDdlM2hnNmRHaXhZNWlibXlzOEhoRVJnWmt6WjBJc0ZtUEdqQm15NXcvSTMzMTErZkxsQUlBcFU2YW9YRStyWDc5KzZOS2xpOXp1c2tGQlFkaTFheGZXclZzbmUvNVBuVG9sVzNZTUFLR2hvY2pNeklTdXJxNXNPZVg3ajdWZ1E0RzNiOTlpeDQ0ZEVJbEVUSDRSVWFYQ0JCZ1JWUUFwQWgvNklPN3RJNVY3YW92ME1MekZZbGdZT0dnZ0xpS2lpdkhkZDkvSlhTamZ2MzhmcWFtcHNxTHZZckVZZS9mdXhkQ2hRMlVYbEptWm1lalhyMStoc1hyMTZvVkRodzRoTURCUVZxdExHWC8rK1NmTXpNenc4Y2NmeTQ2SnhXSlowZk90VzdmS2xrMFZVQ1hSQUFCNWVTWFArRFUxTllXV2xoWlNVMVgvZ1lSVXMzLy9mdGtzUStDZkJKZ2dDRml5WkFsbXo1Nk5DUk1tWU9yVXFiSWk3WEZ4Y2RpL2Z6OWF0bXlKTm0zYUZCcno0Y09IV0xseUpaNCtmWXI2OWV0ai92ejVzTFcxbGQwL1pNZ1FPRGs1eVpiT2R1alFBYjYrdmxpd1lBR09IajJLQ3hjdVlPalFvZmpzczg5a2laaTFhOWZpMkxGamhjNTE0TUNCUXNmQ3dzTHc2YWVGWi9wdDI3WU45dmIvTEJGMWNuTENSeDk5aEY2OWVpbnpWQ0U4UEZ6dXVRSUFFeE1UK1BqNEZObkgxTlJVNVZwMUFCQVpHWWxwMDZZaEl5TUQ0OGVQUjlldVhlWHU5L1B6dy9Qbnp6Rm8wS0FTWjgwcElwVktZV1ptSnBjNEswakVPVGc0d05qWUdBQUtKZGE4dmIwaENBS2FOMitPM2J0MzQvang0L2p0dDk4QVFLNWVtSW1KQ2JTMHRKQ2NuSXpYcjE4aklTRkI5dmZxMVN2RXg4Zmp5eSsvTEhiWFRpSWlUV0FDaklqSzNjMFh4eEQyOGxTcCtnNXNPZ1AycGczVkhCRVJVZVZ4N2RvMUxGcTBDSFoyZG1qZnZqMUVJaEgrK3VzdjdOcTFDNWN1WGNMczJiT0x2YWgyZG5hR3E2c3J6cDgvajU5KytnbmEyaVYvM1h2MDZCRWVQbnlJb1VPSHluWndBL0pyQWpWbzBBQmhZV0g0N0xQUHNILy9mcXhaczBhV05GaTRjS0ZzOXRtSG5qMTdodi8rOTcreTI4ck9DRHR6NWd3c0xDeVFsSlJVWWxzcW0wMmJOZ0VBdG0vZmpoMDdkc2pkWjJOakExOWZYeXhjdUJDTEZpM0N2LzcxTHd3ZlBoekxseStISUFpRjZsMEIrVW1tWGJ0MlFTcVZvbS9mdmhnOWVyUlNNNEJjWEZ6dzIyKy9ZZlBtemZqamp6K3dZY01HU0NRU2ZQSEZGM0x0ZnY3NTUxSS8xdmVYRHdKQTM3NTkwYmR2WDZYN2Y1aUVVc2JodzRkeCtQRGhZdHQ4V0NqL3lwVXIrT1dYWHlBV2l6RnUzTGhDU2U3VHAwL2p6Smt6YU5xMHFjb0o2T3ZYcjJQRGhnMFlOV29VVEUxTjVlNUxTVWtCQU1UR3hzb1Nqd1d6QTErOGVBRWRIUjA0T1RtaFc3ZHVBUDVKbUxtNHVNakdPSGJzR01MRHc1R1FrQ0NyMTFidytBVkJnS1dsSmF5dHJXRmpZeVAzT1VORVZGNllBQ09pY3ZVMDlTNU9SdnhhcXI2Zk5CaUZ4dGFkMUJ3UkVWSGxzWC8vZm16ZXZCbk5temZIdkhuelpFV2kyN1JwZzVVclYrS1hYMzdCdUhIak1HblNKTm5zTUVXNmRPbUN6WnMzNCtyVnEralVxZVRQemNPSEQwTmJXN3ZReGZheFk4ZlFwVXNYaElXRndkSFJFZjM2OVVOb2FDZzZkT2dBQUxDMnRwYWJWZk8rckt3c3VkdVdscFp5aGZBdlhicUU4UEJ3aGNYeGJXMXQ4ZkxseXhMakpzMHlORFRFb2tXTHNIYnRXdXpZc1FPblQ1OUdRa0lDZnY3NVo3bFpYUVZhdEdpQmMrZk9ZY0tFQ1FwM01TMk9nWUVCeG84Zmo1NDllK0xRb1VNWU9IQmdvVFlGTmVqS0lqbzZXcTVRZTFIblVMWmRjVnExYW9WUFBpbStabUNkT25Way93NE1ESVN2cnkrMHRMUXdiZHEwUWp0ZFJrVkZZZTNhdFRBM044ZWNPWFBrTmdoUUpDRWhBVGR1M01DRkN4Y0FBTHQzNzBhTEZpMlFrNU9EYjcvOVZtR2ZjZVBHRlRvMmV2Um9BUGxGN1F1V1RXWmtaQUFBRWhNVEFRQTZPanFJam81R1FrSUNySzJ0OGZyMWEwZ2tFa3laTWdVMk5qYXdzcktDU0NSQ1JrYUdiSVlaRVZGNVl3S01pTXJOVzNFaTlwZXk2UDFIOXIzZ1ZYZUlCcUlpSXFwNDc5Njl3L3o1ODNINThtVjA3ZG9WdzRZTlEycHFxdHd5UUhOemM4eWNPUlArL3Y1WXRtd1p4bzRkVytSNEgzLzhNVFp2M296VHAwK1htQUJMVEV6RXhZc1gwYmx6WjFoWi9WTmI4Y0dEQjNqdzRBSG16SmtEZjM5L0FNRElrU1B4L2ZmZjQ5R2ovQ1hzQlJmR3lqQXpNNU1yaEI4WEY0Znc4SENGeGZIcjFLbURVNmRPSVM4dnI4U0xmTklzTFMwdFRKdzRFUkVSRVlpTWpJU0ppVW1ST3dSNmVIaGd5NVl0WmZwdjV1Ym1KcXNsVlVBaWthanRkWEQxNmxWczNicTF5UHNMRWx2S3RpdU9rNU1UM04zZDVkNVh4V25XckJtY25Kd3dhZEtrUXM5eFNrb0s1c3laZzl6Y1hNeVpNd2UxYTljR2tGOW9QeUFnQUt0V3JaTFZ6eXV3Y2VOR1hMcDBDWFoyZGdDQXBVdVh3dFBURXdBSzdmUjU5T2hSckZ1M0RvY1BINVlscVBidjM0K05HemZLaXVBSEJ3ZGo0Y0tGY3YyR0R4OE9BS2hmdjc1YzRYeC9mMy84K2VlZmNIZDNseVh5MTY5Zmo4dVhMOFBmMzEvbHVtVkVST3JBQkJnUmxZdGNTVFlDN3M1RGVpbUszanViZTZCM3cwa0FoQkxiRWhGVlJZSWdJQ1VsQlQvLy9ET3lzN01Wem9vcU1HZk9IRHg5K2hTZE8zZkdyNzhxbmxGclkyT0RSbzBheVdaaEZPZkNoUXZJemMzRmtDSHlQekxzMmJNSGJkdTJsVjFvQTVBdGpkTFQwNE85dlQwbVRab0VHeHNiU0tWU2ZQUE5OL2pwcDUvUXRtMWJBTURMbHkvaDUrY25WelJmV1EwYU5FQmdZQ0NpbzZQaDZ1cXFjbjlTbjNmdjNtSDU4dVdJakl4RSsvYnRjZnYyYll3Yk53NXo1c3lCaDRkSG9mYWFTRmlLeGVKU3ZZNks4MkVDYU5ldVhRb1RYc3EwaTQ2T2hpQUlxRmV2SGw2L2ZvM2s1R1RzM3IwYlVWRlJHREZpQkNaT25GaW8xbGhlWGg1Q1FrSmt0ZFVBb0c3ZHV0aThlVE1FUWY3N1RrNU9EdWJObTRmRXhFVDgvUFBQY3NreGlVU0NxS2dvckZ1M0R0T21UWlByTjJ6WU1QejAwMDk0OXV3WnBrMmJWbWlYU2xVMWE5Wk1sZ0E3ZCs0Y3pwOC9MN3Y5WWZLdFNaTW1PSHo0TUNJakk5R3dZVU1jUDM0Y2h3NGRRcjkrL1pqOElxSUt3d1FZRVpVREtmNTg1RmVxb3ZlMURaMHd4UDIvMEJMeDQ0cUlxaThqSXlOWk1lM2p4NDhES0h6aG5aeWNqQ0ZEaGtCTFN3c2pSb3hBWm1abXNXUE9uejhmRmhZV0paNzc4ODgvaDZlblo2R2QvbHhjWEJRdVk4dk96a2JkdW5WbDlhT0EvQ1NKVkNxRm82TWpMQzB0QWVRdmVTeG9JNVZLQzEzVUY2ZWdPUFpmZi8zRkJGZ0Z1bkhqQm54OGZKQ1VsSVR2di84ZVE0WU13WU1IRHpCMzdseE1uejRkWThlT1ZhbU9WbW05ZWZPbVVpK2IyN3AxSzZLaW9yQno1MDRjT1hJRUFRRUJPSFBtREN3dExkR2hRd2Y0K1BpZ2R1M2FjcHNHWEx0MkRRc1hMc1MzMzM2TFljT0d5WTUvK0Q2UlNDUll2SGd4d3NQRDhlV1hYeGFhZWVidDdZMExGeTdnN05tejhQTHlRc2VPSFdYM05XalFBRUIrUGI0UGZmYlpaOGpKeVNsMGZNQ0FBVVUrVGdzTEM3UnIxdzVBL2k2VkFHUzNQL1RSUng5QkpCTGg2dFdyZVBUb0VkYXRXNGUyYmRzV08zT1ZpRWpUZUVWSlJCcjMxOHN6Q0kwN29YSS9BeDBURFBkWURIMXRrNUliRXhHUkhHV1NYd1hlTDJSZFlNaVFJUXBualBUdTNidkljV2JPbktudytNNmRPMkZqWTZOVUxGS3BGTTdPenJDeHNjSGx5NWN4ZVBCZzJYMWhZV0hZc1dNSGZ2enhSeWJHTk9qQmd3ZllzV01IYnQyNkJWdGJXNnhhdFVxV2xHelNwQW44L1B3d1k4WU0rUG41SVNZbUJtUEdqTkhvVXRXWEwxL0MydHBhWStPWFJWcGFHbTdldkluQmd3Y1hTbDRKZ29DcFU2ZGk3Tml4MkxsekoxcTNibzIwdERUczNic1hmZnYyUmZmdTNmRy8vLzBQTGk0dUNuZlVsRXFsV0xWcUZVSkNRdENqUncrTUhEbFNZUXdUSmt6QTNidDM0ZVBqZzJiTm1oVXErSy9JeG8wYklaVktaYmVEZ29Ld2E5Y3VyRnUzVGpiVDg5U3BVd2dJQ0ZEcWVVaElTSkI3ajV1Wm1jSFQweE9IRGgxQ1ptWW1XclpzaWJsejUwSWtFbUhidG0xSVNrckM1TW1UbFJxYmlFaGRtQUFqSW8xS3luaUJ3RWUrS3ZjVENkb1k2cjRRRmdhS2R4Y2pJcXJ1bmo5L0xuZTdZRWUyOGxMVWNxbWRPM2ZLM2M3TXpNVDgrZk5oWkdTRXFLZ285T3ZYcjFBQjg0SlpZUVZ5Y25Ka005Z09IejZNMk5oWXZIanhBaTlldkVEVHBrMHhZOFlNZUh0N1kvZnUzWWlNakpRbHU1NDllNGE3ZCs4aU96dGJYUSt6eHBOSUpJaU1qQVNRdjlRd05EUVVjK2JNZ2FHaElVYU9ISWt2dnZpaTBQSkRlM3Q3K1BuNVlmYnMyYmg4K1RLR0RoMnFkSjByVmIxNTh3WXZYcnhBLy83OU5USitXWjArZlJxNXVibEYxZ1RUMTlmSG9rV0xVS3RXTFFpQ2dLZFBuMkwvL3Yxd2RuYkd4SWtURVI0ZWpxVkxsMkxEaGcxeXo2RlVLc1c2ZGV0dyt2UnBkTzdjR2YvNXozK0tuRVZwWldXRnI3LytHdjcrL3ZqMTExOHhhOWFzRXVOMmRIU1V1MTJ3cTZPRGc0TnN0dDN3NGNQUnQyL2ZZbmRzek12THc3NTkrN0IzNzE0Y1BIaFF0dXRzYW1vcXhHSXhNak16MGJoeFl5eGF0RWgyWDFSVVZMbC9uaEVSQVV5QUVaRUc1VWx5Y09EZVF1VGtaWlhjK0FPOTNNYWlUaTNGUlhhSmlHcUNvblpwSzFCUTI2dmdvbGdzRmlNcEthbkk5cG1abVlpTGl5dnhXSUdpZG5kOGY1YkhyVnUzNE8vdkQyMXRiU3hac2dUaDRlRll0R2dSM3J4NWd4OSsrRUZ1RnRxR0RSdnc2TkVqeE1mSDQvWHIxN0xaSi83Ky90RFQwNE9kblIwYU5HZ2dtd25UdjM5L0hEeDRFSDUrZmxpelpnMjB0YlVSRVJFQmtVaWtjTVlhcVM0bkp3ZUxGeS9HOWV2WFlXaG9pQVVMRm1ER2pCbVlPWE1tMnJScFU2aXUwL3ZNek15d2N1VktKQ1VsYVN6NUJlUXZCWlpLcFVVdXRTdXRENU9vZVhtcWI5Q1RsNWVISTBlT3dOM2RIVTVPVGdBZ0svaWVtNXNyUy9nVUZLRUhJTnRBb2xHalJ0RFQwOE8wYWRNd2FkSWtuRDE3VnJZVU1qNCtIbjUrZnJoNTh5YnExS21EZnYzNjRjNmRPOGpNekVSbVppWXlNakprLzA1UFQwZG1aaWJTMHRJQTVOZjA4L2IyVnZuNSt2RHpCTWl2K1Zjd0creERCYnU4amhrekJrK2VQSkVsS0tWU0tVNmZQbzFObXpiaDNidDNxRk9uRGg0L2Zvd0hEeDdBM2QwZFFIN050SUphZ1VSRTVZa0pNQ0xTbUxPUE55RStyZWd0eEl2aWJ0c2RyUncxWDFPRWlLZ3krN0FHMlB1a1VpbXVYcjBLSUgrR0NRRFp6SjJpWExseUJWZXVYQ254V0hIbno4cktRa1JFQk83Y3VZUGc0R0RFeHNhaVo4K2UrUEhISDJGb2FJaTJiZHRpL2ZyMVdMbHlKYjc4OGt0MDZOQUJucDZlNk5TcEUxNi9mbzM0K0hqVXFWTUhIVHAwZ0pPVEV4d2RIZUhvNkFocmErdENzMXNzTEN6dzNYZmZ3ZC9mSDNQbXpNSFFvVU54OWVwVnVMbTV5UjR6bGMyOGVmTnc4K1pOVEo0OEdiYTJ0cGc3ZHk2Kyt1b3JlSGw1NGZYcjF6QTJOb2EydGphMHRiV2hxNnNyUytoa1oyZkwvbkp5Y3BDZG5hMndqbHhacGFTa1lNK2VQWEIyZHBidFhxZ3V4UzNsZlYvMzd0Mkx2QzhoSVFGbVptWnlNeDRMbG1yNit2b1cyc2t4TlRVVisvYnRnNzI5UGVyVXFRTWdQeEhtNys4djk5ejUrUGpnOXUzYkFQSm5QVTZaTWtYaCtVVWlFUXdORFdGc2JBd2pJeU8wYU5FQ2YvLzlOL3o4L09EdTdpNUxYaFhNdHZ6d1BaYWFtZ3BqWTJQazV1Ymk1czJiRUlsRTBOUFRLL0U1eWN6TXhNV0xGd0hrSjFGOWZIelF1SEZqWExwMENidDI3VUowZERTY25aMnhhTkVpMk52YlkvejQ4Wmd4WXdhKytlWWJOR2pRQUFrSkNiSWx0VVJFNVlrSk1DTFNpTWpYMTNEdCtVR1YrMWtiMTBPZlJ2OEdkM3drb3BycXM4OCtLM0k1MWZUcDAzSG56aDNaN0NsOWZYMTg5TkZIQVBJdnBBdDJaTk9VUjQ4ZVljcVVLYkN5c2tLWExsM1FwMDhmT0RqSUwxVjNkSFNVWGNELzhjY2YyTGh4SXpwMjdJaVpNMmVxVkFnZnlDL0luWmFXaHAwN2QrTFdyVnNBU3A0WlI4cXp0TFRFaUJFalpEc1VidHk0RVFjT0hNQ2RPM2R3N3R3NTVPVGt5TldKS29vZ0NOaXhZNGZhNDB0TVRFUm1aaWJHangrdjhtdW5KTzl2NGdBQWdZR0JPSExrU0tGMlc3WnNrYnY5eHg5LzRQRGh3d0R5WjBtdVc3ZE83djVQUHZrRVY2NWN3YWxUcDNEeTVNbEM0ems1T2VFLy8vbVAzTEVQRTRkRGh3NkZqbzRPSEJ3Y1lHRmhBVE16TTVpWW1NREV4QVRHeHNheWhKZWkyVm4rL3Y0NGR1d1l3c0xDa0pxYWlvQ0FBS1NrcEVBa0VoV3FvelozN2x5RWg0ZkxibmZvMEVHVzVDeU9nWUVCR2pWcWhEWnQybURNbURIUTBkRkJTa29LL1B6OElBZ0N4b3daZzc1OSs4ckdXck5tRGViTm00Y05HellBeUo4OXlCbGdSRlFSQktreS8xY2pJbEpCbWpnSnYxMGZoWXdjMWVvNzZHa2I0b2ZXdjhIQ2tIVy9pS2ptbURwMUtucjE2b1d1WGJ1VzJQYjY5ZXVJaUlpQVJDS0J2cjQrMnJkdkw1dEpva25QbnorSGhZVUZqSXlNOE9yVks1VUtrcisvRkt5MG5qNTlLaXZJN3VYbFZhYXg2Qi92M3IwcmNYZEZpVVNDM054YzVPWGxRU0tSS0V5SUZjeEVVa2IzN3QzaDVPUlVLTEZVbE9mUG44dVdGNnBEU0VnSUxseTRVS2hPMW9mSGxXMVhsTnpjM0VLN0xPcm82SlQ1dlZDUzlQUjBKQ1Frb0g3OStyaC8vejcyN3QwTEF3TURkT3pZRVowN2Q1WnJlK25TSlVSSFIwTVFCRmhaV2FGYnQyNUt6UUFERkwrdlkySmlZR2RucDNBTWlVU0NxMWV2NHVuVHArallzV081Zkc0UlVjMGpsUEJyQ1JOZ1JLUldVcWtFMjBOL1JreEttTXA5aDdndlFDTXJYdGdRRVJFUkVSR1Jha3BLZ0luS0t4QWlxaGt1UDkxVHF1U1hWOTJoVEg0UkVSRVJFUkdSUmpBQlJrUnE4L3pOZlp5UDNxcHlQMmZ6RnVqbXdwb3VSRVJFUkVSRXBCbE1nQkdSV21UblplTFEvU1dRU2lVcTlUUFJxNDNCemVaQUpHaHBLRElpSWlJaUlpS3E2WmdBSXlLMU9CTzVBYW1aOFNyMUVRUUJnNXZOaFpHdXVZYWlJaUlpSWlJaUltSUNqSWpVSURyNU5tN0YvcUZ5djg3Ty8wS2RXczAwRUJFUkVSRVJFUkhSUDVnQUk2SXlFZWVtNDJqNENwWDdPWm8xUWVkNkl6UVFFUkVSRVJFUkVaRThKc0NJcUV4T1JhN0gyNnhFbGZyb2FobGdZTk1aclB0RlJFUkVSRVJFNVlJSk1DSXF0Y2pYMXhBYWQwTGxmcDgxbkFCekEzc05SRVJFUkVSRVJFUlVHQk5nUkZRcVdibHBPUFp3dGNyOW1saDNRUXU3N2hxSWlJaUlpSWlJaUVneEpzQ0lxRlJPUEZxSGQrSWtsZnFZNmxtaFQ2Ti9BeEEwRXhRUkVSRVJFUkdSQWt5QUVaSEtIaWFHNEc3OFdSVjdDUmpRZERvTWRFdzBFaE1SRVJFUkVSRlJVWmdBSXlLVlpPYTh4ZkZTTEgzMHFqc0V6dVllR29pSWlJaUlpSWlJcUhoTWdCR1JTazVIYmtCNmRxcEtmV3lNWGRDMS9qY2Fpb2lJaUlpSWlJaW9lRXlBRVpIU25xYmVSZGpMa3lyMUVRUVIvcS9KVkdpSnREVVVGUkVSRVJFUkVWSHhtQUFqSXFYa1NYSngvT0VhbGZ0NTFSMEtXNU1HR29pSWlJaUlpSWlJU0RsTWdCR1JVcTQ4QzhEcjlHY3E5YkUwcW9NdTlVWm9LQ0lpSWlJaUlpSWk1VEFCUmtRbFNzbU1RL0NUblNyMkV0Qy84Yy9RRnVscUpDWWlJaUlpSWlJaVpURUJSa1Fsa0NMd29TOXlKZGtxOVdyck5BQ09aazAwRkJNUkVSRVJFUkdSOHBnQUk2SmkzVXU0Z0tqa1d5cjFxV1ZnQzIrWDd6UVVFUkVSRVJFUkVaRnFtQUFqb2lKbDViN0R5WWhmVmU3WHI5Ri9vS09scjRHSWlJaUlpSWlJaUZUSEJCZ1JGU2tvNm5la1o2ZW8xTWZUb1RmcVdYaHFLQ0lpSWlJaUlpSWkxVEVCUmtRS3hiNE54NjBYZjZqVXgwU3ZObm8wR0syaGlJaUlpSWlJaUloS2h3a3dJaXBFS3BYaXowZHJBVWhWNnZlcDJ6am9hUnRwSmlnaUlpSWlJaUtpVW1JQ2pJZ0t1UnQvQm5Gdkg2blV4OFdpRlpwWWQ5SlFSRVJFUkVSRVJFU2x4d1FZRWNuSnpzdkUyYWpOS3ZYUkVtbmpzNFlUQUFpYUNZcUlpSWlJaUlpb0RKZ0FJeUk1bDJQMjRKMDRTYVUrWG5XSHdzTFFRVU1SRVJFUkVSRVJFWlVORTJCRUpKT2FGWThyei9hcDFLZVd2aTA2MWgydW9ZaUlpSWlJaUlpSXlvNEpNQ0tTT1JPNUVYbVNISlg2OUdvNERqcGFlaHFLaUlpSWlJaUlpS2pzbUFBaklnREEwOVM3ZVBEcW9rcDkzQ3pidzgyeXZZWWlJaUlpSWlJaUlsSVBKc0NJQ0ZLcEJDY2pmbFdwajdaSUY3M2N4bWtvSWlJaUlpSWlJaUwxWVFLTWlCRDI4aFRpMHg2cjFLZVQ4M0RVTXJEVlVFUkVSRVJFUkVSRTZzTUVHRkVOSjg3TlFGRFVacFg2bUJ2WW8wUGRJUnFLaUlpSWlJaUlpRWk5bUFBanF1RkNudTVCZW5hcVNuMTZ1STZHdGtoWFF4RVJFUkVSRVJFUnFSY1RZRVExMkR0eEVxNDlQNmhTbnpxMW1xT1JsWmVHSWlJaUlpSWlJaUpTUHliQWlHcXdpekU3a1pNblZxbFBUOWVmQUFpYUNZaUlpSWlJaUloSUE1Z0FJNnFoa2pOamNTYzJVS1UrelcyOVlXL2FVRU1SRVJFUkVSRVJFV2tHRTJCRU5kUzVxQzJRU1BPVWJxOGwwb0czeTNjYWpJaUlpSWlJaUloSU01Z0FJNnFCWHFaRjRIN0NCWlg2dEhNYUJETjlHODBFUkVSRVJFUkVSS1JCVElBUjFVQm5IMjlXcWIyaGpoazZPUS9YVURSRVJFUkVSRVJFbXNVRUdGRU44eVQ1RHFLVGI2dlU1K1A2STZHbmJhU2hpSWlJaUlpSWlJZzBpd2t3b2hwRmlyTlJxczMrcW0zb2hKWU92VFVVRHhFUkVSRVJFWkhtTVFGR1ZJTThlQldNdUxlUFZPclR3M1UwUklLMmhpSWlJaUlpSWlJaTBqd213SWhxQ0lrMEQwRlJ2NnZVeDhtc0tkd3MyMmtvSWlJaUlpSWlJcUx5d1FRWVVRMXhOLzRza2pOaVZlcmo3ZklkQUVFekFSRVJFUkVSRVJHVkV5YkFpR29BaVRRUHdVOTJxdFNudmtWTDFEVnZvYUdJaUlpSWlJaUlpTW9QRTJCRU5jRGY4VUZJeVl4VHFVODNsMjgxRkEwUkVSRVJFUkZSK1dJQ2pLaWFrMGp6Y1BISkRwWDZOTFR5Z29OcEl3MUZSRVJFUkVSRVJGUyttQUFqcXVaVW4vMGxvRnY5YnpRV0R4RVJFUkVSRVZGNVl3S01xQm9yVGUydlpqWmRZVzFjVDBNUkVSRVJFUkVSRVpVL0pzQ0lxckY3Q2VlUW5Lbjh6bytDSUVMWCtsOXJMaUFpSWlJaUlpS2lDc0FFR0ZFMVZacmFYeDUyUFdGaDZLQ2hpSWlJaUlpSWlJZ3FCaE5nUk5YVXZZVHpTTTVRZnZhWGxrZ2JYZXA5cGNHSWlJaUlpSWlJaUNvR0UyQkUxWkJVS2tHd2lyTy9XdHIzZ1ptK3RZWWlJaUlpSWlJaUlxbzRUSUFSVlVQM0VzNGpLZU9GMHUxRmdqYTg2ZzdWWUVSRVJFUkVSRVJFRlljSk1LSnFSaXFWNGxMTUxwWDZlTmozaEttK2xZWWlJaUlpSWlJaUlxcFlUSUFSVlRNUlNWZVJtUDVVNmZhQ0lFTEh1c00wR0JFUkVSRVJFUkZSeFdJQ2pLaWFDWW5acTFMNzVqYmVNRGV3MDFBMFJFUkVSRVJFUkJXUENUQ2lhdVJaNmowOGYzTmZoUjRDT2prUDExZzhSRVJFUkVSRVJKVUJFMkJFMVVqSTB6MHF0VzlpM1JtV1JuVTBGQTBSRVJFUkVSRlI1Y0FFR0ZFMThlcmRFMFM4dnFaU244NzF2dFJRTkVSRVJFUkVSRVNWQnhOZ1JOVkV5Tk1BbGRxN1diYUhqYkdMaHFJaElpSWlJaUlpcWp5WUFDT3FCdDVrdmNLOWhITXE5ZUhzTHlJaUlpSWlJcW9wbUFBanFnYXVQdHNQaVRSUDZmYjFMVnJDd2JTeEJpTWlJaUlpSWlJaXFqeVlBQ09xNGpKejN1Sk9YS0JLZlRvNkQ5TlFORVJFUkVSRVJFU1ZEeE5nUkZYY2pSZEhrSk1uVnJxOW5Za3I2cGw3YURBaUlpSWlJaUlpb3NxRkNUQ2lLaXhYSXNiMTU0ZFY2dE8renVjQUJNMEVSRVJFUkVSRVJGUUpNUUZHVklYZGpROUNaczVicGR1YjZsdWhxVTBYRFVaRVJFUkVSRVJFVlBrd0FVWlVaVWx4L2ZraGxYcTBjeG9Fa2FDdG9YaUlpS2cwcEZJcFRwdzRnZHpjWExXTktaRklDaDNMeU1qQXRXdlhrSmFXSm5kY25lY3RpNmlvS0hUdjNoMFJFUkVWSFFvUkVSRlZRN3dTSnFxaW5xU0U0ZFc3SjBxMzE5TTJoS2Q5YncxR1JFUkVwUkVhR29vMWE5Ymd5cFVybUR0M0xuUjBkUEQzMzMvajVjdVhTdld2VjY4ZVhGMWRaYmR2Mzc0Tkh4OGZ6SjgvSC9YcjE1Y2R2M2Z2SHViTW1ZTlpzMmJoNDQ4L2xoMzM5ZlZGYkd3c0ZpeFlBR05qWTdteE16TXpzWHo1Y3JScDB3YTlldlVDa0o4d1V6YTJBazVPVGlxMUp5SWlJbEkzSnNDSXF0NDVPd29BQUNBQVNVUkJWS2pyejFTYi9lVnAzeHQ2Mm9ZYWlvYUlpRXJMMDlNVEV5Wk1nSyt2TCtiUG40Ly8vdmUvQ0F3TVJGQlFrRkw5aHd3WklwY0FxMWV2SGdCZ3lwUXBXTGx5cFN3SmR1L2VQUWlDZ0k4Kytralc5c1NKRXpoNThpUSsvZlRUUXNrdkFORFcxb1lnQ0ZpOWVqVmlZMlB4M1hmZjRjV0xGeGcxYXBSS2ovSE1tVFBJeWNsQmZIeDhrVzBLN2t0SVNJQ0JnVUd4NHpHaFJrUkVSS3BpQW95b0NrckpqTU9qMTFlVmJpOFN0TkRPYVpBR0l5SWlvckxvMDZjUHNyS3ljUGJzV1NRbkoyUGl4SW40NmFlZlN1dzNlUERnUXNjc0xDeXdiTmt5akI4L0hyLy8vanNXTDE0TUFMaDY5U29hTjI0TU16TXpBUGxMRG4xOWZkR3FWU3RNbkRoUjRmZzZPanFZUFhzMmxpNWRpb0NBQUppYW1xSk5tellBZ0pVclY2SkZpeGF5dGw5ODhRVkdqUnFGN3QyN3k0NGRQWG9VNjlhdEF3QThlL1lNUC83NFk0bVBhY0dDQlNXMk9YUG1USWx0aUlpSWlON0hCQmhSRlpTLzg2TlU2ZlpOYlQ2R3FiNlY1Z0lpSXFKUzJieDVNd0lDQW5EbXpCa01IandZQXdjT2hFaVVYNksxcEZsUWlseTVjZ1Zpc1JnQTBMdDNiemc0T09EOCtmTklUMDlIVEV3TU9uYnNpUFBuejh2YXQydlhEdTNhdGNPbFM1ZGt4N3AyN1NvM3BrZ2t3clJwMDlDNGNXUDA3ZHNYTDE2OFVIanVsSlFVMmJrVmNYRnhVWmk0Q2drSmdaK2ZINW8wYVlMTGx5K2pmZnYyZVBUb0ViNysrbXYwN05sVDlud1FFUkVSbFFVVFlFUlZqRGczQTZGeEoxWHEwNzdPNXhxS2hvaW9CaExIUS9waUY1QnlGZExNWjBCV0xJUW1LeUE0REMvejBHVk45dmo0K0NBbEphWEkreTlmdm96TGx5L0xIUXNKQ1pHNy9XRUNEQUMwdExRd1lNQ0FRc2RIalJxRm1KZ1kyVzFmWDEvNCt2b0NLSG1XMXQyN2Q3Rmp4dzVFUlVWaDBxUkpjSEJ3d09YTGwvR3ZmLzBMcjErL2hvK1BEM2J2M28zKy9mdWplL2Z1c3BsclJFUkVSS1hCQkJoUkZSUDI4aVN5OHpLVWJ1OXM3Z0U3RTllU0d4SVJVZkhFOFpBK25BVnB3bkVBVXNERUhZS3BPMkRUQjRKNUI3V2NJamMzRjRjUEh5NjJUZGV1WFdGcGFhbnd2bjM3OWhVNjl1clZLM3ozM1hmdzh2TEM5T25UbFk0bE1qSVN6NTQ5azkzMjl2WXUxR2Jod29YSXlja0JBSHo3N2JmNDZxdXY1QXJzZnlnNU9SbkJ3Y0U0Y2VJRW5qeDVBbTl2Yjh5WU1RTVdGaGFJaW9xU3RldlFvUVBjM2QyeGZmdDIvUDc3NzlpMGFSTmF0R2lCTm0zYW9FV0xGbWpRb0FFRVFWRDZzUkFSRVJFeEFVWlVoVWlsVXR4NGZrU2xQcHo5UlVSVWR0S0VQeUM5UHhtUVNpRFVtd2pCNlN0QTMxSHQ1OG5KeWNIR2pSdUxiZE80Y1dPRkNiQVBaM0lWT0hqd0lNUmlNWm8yYlZwa213KzFiOThlWjg2Y2tVdkdLVXFBMmRyYXl0MDJOemRYV0tBK0p5Y0hjK2ZPeGUzYnR5R1ZTdEcwYVZNc1dyUUlEUm8wQUpDZkdETXpNOE9tVFp0Z1pHU0U1T1JrQU1EUW9VUFJyVnMzSERwMENKY3ZYMFpvYUNpMHRiV3hmLzkraFVYN2lZaUlpSXJDQkJoUkZSS1pkQjNKbWJGS3R6YzNzSU5yN2JZYWpJaUlxUHFUUHQwSTZjT1pnSGs3aU53M0FQb09Hai9uOU9uVEN5V2NZbUppaXQxOThiLy8vVyt4WS9yNStTbDkvbVBIam1ITW1ERVlNMllNRGgwNmhQWHIxeXRzOTM3QmUwQitDYVNPamc1R2p4NHQrM2YvL3YxaGFtcUsxcTFiWTlteVpaZzFhNWJTOFFEQW5EbHpBT1RQYUdQeWk0aUlpRlRGQkJoUkZYTDkrVUdWMnJkMi9EOHVFU0VpS2dOcDdHNUlIODZFNFBRMWhNWkxBYUh5Zm5VNmR1eVkzTzBEQnc1ZysvYnQrT3l6endydHZpZ1dpekY5K25TOGUvY084K2JOZzZPai9HdzJaUXZ3YjlteXBjajdCRUhBN2R1M1piY0xDdTVIUkVRQUFMNy8vbnMwYXRTb3hIUEV4Y1ZoOWVyVjBOWFZSYnQyN1pTS2k0aUlpT2hEbGZkYkhCSEplWjMrRE5ISmQ1UnVyNk9saDQvc2Uyb3dJaUtpNmsyYUhBTHAvVWtRN0FaQ2FMd2NFQ3IzYm9RRlNhdU1qQXlzWGJzV1o4K2V4YUJCZ3pCNjlPaENQNFlZR0JoZzJiSmxtRDE3TmlaUG5vd2hRNFpnNE1DQk1EUTBWUHA4Z2lBb1hPNzR2dmNUWUIrcVg3OCtXclJvVWVKNU9OdUxpSWlJMUlFSk1LSXE0bGJzSHlxMWQ3ZnREbjF0RXcxRlEwUlV6ZVcraGZUdnNZQjVPd2pOMWxYNjVCZVFYeWN5S0NnSXYvLytPOTY4ZVFOWFYxY2NQSGdRQnc4V1AzdTRlL2Z1MkxadEd3SUNBdURsNVFWUFQwOTA2TkNoeU1TVFJDSUJrTDh6NUY5Ly9ZVXBVNllvYkZmU0xwQXpaODVVNGxFUkVSRVJxUWNUWUVSVlFFNmVHSCs5UEsxU245YU8vVFVVRFJGUjlTZDlPQXZJU1lhbzJURkFwRnZ1NTA5TFMwTmlZcUxjc1pTVWxDTGJ4OGZIWS9yMDZZaU5qVVh0MnJXeGF0VXFYTHQyRFpHUmtVVXVVenh5NUFoT25UcUZxVk9ub2xPblR0aTRjU09DZ29MdzhPRkRkT25TUldHZnlNaElSRVpHQWdBTURRM3g5dTFiQU1EeTVjdGxoZmt2WDc1YzdOTElBcE1uVDBhelpzMUtiUGZzMmJNUzY1c1JFUkVSbFlRSk1LSXE0UDZyQzhqS2ZhZDArN3ExM0dGalhGK0RFUkVSVldPcE55R04zWk8vN05HZ1RvV0U4T3V2ditMWFgzOVZ1cjJ0clMxY1hGemc3dTZPSDM3NEFjYkd4cmgyN1JvQUZMbE1VU1FTd2NRa2Y2WncrL2J0MGJadFcxeTllaFZXVmxiUTA5TXIxUDc2OWV0WXZIZ3hXcmR1RFFDd3NyS1NKY0RzN2UxaFkyTURBS2hkdTdaU01WdGFXcGE0aEJJQXNyT3psUnFQaUlpSXFEaE1nQkZWQWJkZUhDdTUwWHZhT1AyZmhpSWhJcXJ1cEpCRUxnSk1ta0Z3K3JyQ29oZ3dZRUNSczZQcTFGR2NsSnM5ZTNheEc1K0l4V0k4Zi80Y2xwYVdTRXRMdzQwYk4yQm5ad2NBZVBmdUhRd01ET0RsNVZXb1gycHFLZ0JnN3R5NUdEaHdJTjY5ZXdkcmEydTVKWkwvejk1OWgwZFZwbThjLzU3SlRIb2hJUkNxb1JlcGduUUZGU3pZMXZvVHl5S2k2TW9pcktDN3JxQ0MzWFdYVlZBVUs0aTlMSW9pS0Fvb29pQWdDQ0s5aFJKSUw2VFB6UG45TVdZa3BzMGttVXhnN3M5MWVTVTU4OHlaSjBxUXVYbmY1ODNJeU1CaWNXMFR6YzNOOWVoNzFCWklFUkVScVU4S3dFUWF1T1RjWFJ6TzJlNXhmVlJJUEYyYWxIOERJeUlpMVRQVHY0R00xUmhudk9tWHVWODJtNDB4WThZd1pNZ1EyclJwNDlWenF6djExMkt4OE5lLy90VTl3OHN3REc2Ly9YWUF2dnp5Uzk1NTV4M216SmxEa3laTjNNOHhUWlBseTVjVEdockt2ZmZleStEQmc3bmhoaHZvMzc5L21YdFBuRGpScTE0QlJvMGFSYnQyMWE5V1RrbEo0WlZYWHZINi9pSWlJaUluVWdBbTBzQjVPL3orekphWFlUSDBveTBpVWhQbTNwa1EzUXVqcVg5TzBiVmFyZHg0NDQwZTFUb2NEcUR5NEt0MFJaYmRic2RxdFdLejJaZytmVHA1ZVhrRUJRWFJvVU1IOXhiRUhUdDJVRnhjWEc3N1ltbEkxcXBWSzlxMWE4ZG5uMzFHWm1ZbTU1OS9QdUNhQTlhbFN4ZisrYzkvRWhzYjYxSGZDUWtKVEpvMGlRRURCcFFKMnlxVG01dExkSFEwN2R1MzkraitJaUlpSWhYUnUyU1JCcXpJbnNlV28xOTdYRzh4clBSdGVZa1BPeElST1lVZDN3NFozMlAwZmcyb2VqV1ZQNVNVbEZCVVZFUm9hQ2dXaTRXVksxY0NFQk1UVTJGOTA2Wk5BWGo3N2JmZGM3c2FOV3BFbzBhTkFOZTJ4NjFidDdKcjF5NVdyVnJGMEtGRDNhSFppWVlPSFFyQWtTTkhlT1dWVitqV3JSdTlldlVDb0dQSGpzeWVQZHRkbTU2ZWpzUGhJQ3dzak9QSGo3TnQyemFzVnRjZk56Lzc3TE15OTEyN2RxMVgzLytKOVJkZmZIR0Z2WXFJaUloVVJnR1lTQU8yK2VoWGxEZ0tQYTd2bGpDTWlHRFAvZ1plUkVUS01nKytEc0ZOTUpxTzlIY3JGVHA0OENCMzNIRkhtV3Vob2FHY2ZmYlpGZGFmZDk1NWZQWFZWeXhZc0lBRkN4WlVlZSt1WGJ0eTY2MjNWbG56MWx0djRYQTRtRHg1Y3FVMUsxYXNZTzdjdVdXdWxjNFZlL2JaWjZ1OHZ6Y3V1T0FDZ29Qci8zUk9FUkVST1hrWnBtbWEvbTVDUkNwaThzTGFjYVFjMytmeE0yN3AreXluTmFyK1NIa1JFZmtEUng3T2xkMHdXdCtLMGVtQmVudlpBd2NPY09qUW9RcUh6LytSdytIZy9mZmZ4K0Z3WUpvbUlTRWhEQmt5aEpZdFcxYjV2SXlNREFvTEsvL0xsS2lvS1BkcGtGWEp6YzFsejU0OTlPN2R1OUthek14TXRtelpRa2xKQ1E2SGc2aW9LUHIxNitkZUJTWWlJaUxpSzBZMUExRVZnSWswVUFlemZ1RzFEWk04cm8rUE9JMi9EbXlZMjNaRVJCbzY4K2hDekovSFlUbDdQWVMzOFhjN0lpSWlJdUtsNmdJd0RVOFFhYURXSFY3a1ZYMmZGcGVnOEV0RXBJYU9mZ3JSdlJWK2lZaUlpSnlpRklDSk5FQUZKYm44bXZLdHgvVkJGaXU5bXAvdnc0NUVSRTVoam56TXRHVVlDWmY2dXhNUkVSRVI4UkVGWUNJTjBDL0hsdU53bG5oYzM3WEoyWVRiS2o0RlRFUkVxbWFtZlEyT0FnVmdJaUlpSXFjd0JXQWlEZERHSTB1OHF1L1Q4aElmZFNJaUVnRFNWa0JFUjRqbzRPOU9SRVJFUk1SSEZJQ0pOREJIYzNlVG5Mdkw0L3JZc0JhMGFWVDVpVndpSWxJMU0vTUhqTGl6L04yR2lJaUlpUGlRQWpDUkJtWmo4bEt2NnZ1MHVKaHFEcnNRRVpIS0ZLZEMzaTZJSGVEdlRrUkVSRVRFaHhTQWlUUWdkbWN4bTVPLzhyamVZZ1RSdThXRlB1eElST1RVWm1iK0FJRFJTQUdZaUlpSXlLbE1BWmhJQTdJajlYc0s3YmtlMTNkdU1wakk0RGdmZGlRaWNvckwrQjVDVzBCWUszOTNJaUlpSWlJK3BBQk1wQUh4ZnZ1amh0K0xpTlNHbWZrRFJ1d0FRRnZKUlVSRVJFNWxDc0JFR29pY3dsVDJwSy8zdUQ0bXRDbnQ0L3I2c0NNUmtWTmNTU2JrL2dyYS9pZ2lJaUp5eWxNQUp0SkFiRXIrQWpBOXJ1L1YvQUlNUXovQ0lpSTFaV2F1QlV5TTJJSCtia1ZFUkVSRWZFenZua1VhQU5NMDJlVGw5c2RlelM3d1VUY2lJZ0VpODN1d1JrSmtWMzkzSWlJaUlpSStwZ0JNcEFFNGtMV1p6SUprait0YngzUW5McnlsRHpzU0VUbjFtVG1iTUdMNmdoSGs3MVpFUkVSRXhNY1VnSWswQU42dS91cmRYS3UvUkVScTdmZ09yZjRTRVJFUkNSQUt3RVQ4ck1SUnlMYVVWUjdYV3kzQmRFczR4M2NOaVlnRWd1SjAxeitSbmZ6ZGlZaUlpSWpVQXdWZ0luNjJJKzE3aWgwRkh0ZDNhVEtFRUd1RUR6c1NFUWtBeDNjQVlFUW9BQk1SRVJFSkJBckFSUHhzYy9KWFh0WDNibjZoanpvUkVRa2NacDRyQUNPaW8zOGJFUkVSRVpGNm9RQk14SS95aWpQWm5iSE80L3Fva01hMGkrdnJ3NDVFUkFMRThlMFEzTmoxajRpSWlJaWM4aFNBaWZqUkw4ZFdZSnBPait0N05odUJZZWpIVmtTazFvN3ZBRzEvRkJFUkVRa1llaWN0NGtlYmozcTMvYkdYdGorS2lOUUo4L2dPREEzQUZ4RVJFUWtZQ3NCRS9DUTkveUJIY25aNFhOOGl1ak5OSWhKOTJKR0lTSUFveVlEaVZLMEFFeEVSRVFrZ0NzQkUvR1R6MGErOXF1L1YvQUlmZFNJaUVtQ083M1I5MUFvd0VSRVJrWUNoQUV6RUwwdzJIMTNtY2JWaEdIUnJPc3lIL1lpSUJBNHpmdzhBUm5nSFAzY2lJaUlpSXZWRkFaaUlIeHpNL3BXc2dxTWUxN2RwMUp1STRGZ2ZkaVFpRWtBS0Q0TmhnZERtL3U1RVJFUkVST3FKQWpBUlAvQjIrSDIzaEhOODA0aUlTQ0FxT0F3aHpjQ3crcnNURVJFUkVha25Dc0JFNnBuRGFXZnJzUlVlMXh1R2hhNU56L1poUnlJaUFhYndFSVMyOG5jWElpSWlJbEtQRklDSjFMTzltUnNvS01uMXVMNWRYRi9DYlRFKzdFaEVKTENZaFljeFFsdjZ1dzBSRVJFUnFVY0t3RVRxMmRaaks3MnE3Njd0anlJaWRjajhiUVZZQzM4M0lpSWlJaUwxU0FHWVNEMnlPNHZabnZxZHgvVVd3MHFYSmtOODJKR0lTSUFweVFSSElZUnBDNlNJaUloSUlGRUFKbEtQOXFTdm84aWU3M0Y5aDhabkVtcU44bUZISWlJQnB1Q3c2Nk8yUUlxSWlJZ0VGQVZnSXZWb2E4bzNYdFYzU3pqWFI1MklpQVFtcy9BUWdHYUFpWWlJaUFRWUJXQWk5Y1R1TEdKSDZ2Y2Uxd2RaYkhTT0grekRqa1JFQWxCaDZRb3diWUVVRVJFUkNTUUt3RVRxeWE2MHRSUTdDanl1NzlpNFB5SFdjQjkySkNJU2dBb1BnU1VFZ3VQODNZbUlpSWlJMUNNRllDTDE1QmN2VDMvVTlrY1JFUjhvU29HUUJNRHdkeWNpSWlJaVVvOFVnSW5VZzJKSEFUdlQxbmhjYjdXRTBDbCtvQTg3RWhFSlVNVnBFQnp2N3k1RVJFUkVwSjRwQUJPcEJ6dlQxbUIzRm5sYzN5bCtJTUZCWVQ3c1NFUWtNSm5GYVJqQmpmM2Rob2lJaUlqVU13VmdJdlZncTVmYkg3c25uT09UUGtSRUFsNXh1bGFBaVlpSWlBUWdCV0FpUGxaa3oyZFgrbHFQNjRPRHd1Z1lQOENISFltSUJDb1RpbFBoRkY4QmxwMmRYVzFOY1hFeHMyZlBadlBtemZYUWtZaUlpSWovV2YzZGdNaXBibGY2R2h6T0VvL3JPemNaak5VUzRzT09SRVFDbEQwUG5NVmdheGdyd0ZhdVhFbEdSa2FkM091cXE2NENZT3ZXcmZ6em4vL2t6anZ2Wk9USWtRQWtKeWV6ZWZObUxyendRbmQ5UVVFQml4WXRvbTNidHZUczJkTjkvYlBQUG1QQWdBRTBhZEtrVHZvU0VSRVJhU2dVZ0luNDJQYlUxVjdWZDlQMlJ4RVIzeWhKZDMxc0lDdkFQdnJvSTdadjMxNG45eW9Od0RwMzdreTdkdTE0OXRsbmFkcTBLWDM3OW1YcDBxVzg4ODQ3UkVaR01tVElFQUN5c3JJQWlJeU1kTi9qelRmZlpQNzgrVng1NVpXTUh6KytUdm9TRVJFUmFTZ1VnSW40a01OWndxNjBIejJ1RDdGRzBDR3Vudzg3RWhFSllNVnBybzhOWkFiWTdObXpxM3g4L1BqeHBLZW44L2JiYnhNVUZPVFJQYTFXS3c4KytDQjMzSEVIanp6eUNMTm56MmIwNk5GczNMaVJwNTkrbXZidDI5T3NXVE9Ta3BJQVNFaEl3RzYzODh3enovREZGMTl3MFVVWGNlZWRkOWI2ZXhNUkVSRnBhRFFEVE1TSDltVnVvdGlSNzNGOWx5WkRDTExZZk5pUmlFamdNbjhMd0U2R1V5QlRVbExZdFdzWEkwYU04RGo4S2hVWEY4ZDk5OTFIZUhnNHVibTVCQVVGOFk5Ly9BT0x4ZUplY2JaaHd3WU13NkJWcTFZRUJRWGhjRGk0OWRaYm1USmxDb1poK09KYkVoRVJFZkVyclFBVDhhRWRYbTUvN0o1d3JvODZFUkdSMzFlQTFUSUFjK1JEem1iTWdpU3daNE05RjZQWlZSRGV4dXRiSFR4NHNNTHJYMy85TlFDbm4zNTZwVFdsV3JkdVhlNWEzNzU5bVQ5L1BqYWI2eTlWV3Jac3lkdHZ2MDFvYUNqSGpoM2pxNisrd2pSTi92S1h2ekIyN0ZqKy92ZS9LL2dTRVJHUlU1b0NNQkVmTVUyVEhXbmZlMXdmYW8yaWJXd2ZIM1lrSWhMZ2lrdG5nTlZnd0h0QkVtYnlSNWpIRmtIdVZqQ2RaUjhQYVlaUmd3QnM3Tml4VlQ0K2ZmcjBhdSt4Yk5reUFESXlNbkE0SE83cmZ4eGtIeG9heXVIRGgzbnd3UWN4VFpNWk0yYXdhTkVpbm56eVNUNzY2Q1BHang5UDkrN2R2ZjRlUkVSRVJFNEdDc0JFZk9SSTdnNXlpOUk5cnUvYTlDeUNMUHFSRkJIeG1aSk1zQVJEVUxqbnp5bEl3dHoxR0dieVI2NnZZd2RodExzSFlucGhoTGNIV3l6WW9zR28rZmIxUC8vNXo0d2VQUnFBMU5SVWJyamhCaDU1NUJFR0Roem9yamx5NUFnMzMzd3pUejMxRkgzNnVQNnk1STAzM21EQmdnWHVtb2tUSjNMczJESDMxNlhCV09uelAvMzBVeFl0V29SaEdFeWJObzFCZ3dZeGVQQmd2djc2YTE1ODhVWHV2dnR1emp2dlBHNi8vWFlhTjI3NDIwUkZSRVJFdktGMzJ5SStvdTJQSWlJTmpEMEhyRkdlMVpwT3pBTXZZdTU2Rkl3Z2pIWjNZN1FhRFdIbHR4czJGSGZmZlRlRmhZV3NYTG1TbFN0WEF1QndPSmcyYlJycjE2OEhvRnUzYnZ6dGIzOGpPanFhdDk1NmkrSERoek44K0hET1BQTk1aczJheGZMbHk3RmFyZHg3NzcxKy9FNUVSRVJFNnA0Q01CRWYyWjdxemZiSFNOckU5dkpoTnlJaVFra09XR09xcjNQa1lmNDhEalAxUzR4bVYySjBlUVJDbXZtK3Z4T2twYVdWbWYyVmtwSlM3WFA2OXUwTHdKNDllOXpYZ29LQ3VPS0tLd2dORGVYU1N5OTExMnpkdXBWNTgrYlJ2WHQzbWpWclJreE1EQTg4OEFDclY2K21WeS85LzBoRVJFUk9QUXJBUkh3Z28rQXdxWG43UGE3djBMZy9Ga00vamlJaVBtWFBBV3QwTlRXNU9EZU1ncHlOR04xbVlyVDZNMUQvdytHZmZmYlpPcnRYejU0OXljM05kWWRmQUFVRkJRQ0VoWVdWcWMzSXlNQTB6VHA3YlJFUkVaR0dRdSs0Ulh4Z2h4ZXJ2d0E2Tnhua28wNUVSS1NVYWMvQnNGVVJnSmtPekkyalhlSFhHUXN3NG9mWFgzTi9VTmtNc0pwWXVuUXBjK2JNd1dhek1XellNQURTMDEwektzUERmNStIdG5qeFltYk5tc1hSbzBjWk4yNWNMYm9YRVJFUmFYZ3MvbTVBNUZTMDNZdjVYeFlqaUE2TisvbXdHeEVSQWFBa3U4b1ZZT2ErWnpFelZtSDBlczJ2NFZkZCs5T2Yva1RuenAyWlBYczIyZG5aQUNRbEpRR3didDA2QUZhdFdzV3NXYlBvMjdjdnQ5eHlpOTk2RlJFUkVmRVZyUUFUcVdQNXhWa2N6UDdGNC9yVEd2VWcxTk9oekNJaVVuUDJLbWFBWmEzRDNQMFV4bW0zWVRTOXFINzdxc0FERHp4UVovZXlXQ3pjZGRkZDNIWFhYWHp4eFJmODMvLzlINXMyYlFMZzQ0OC81cUtMTG1MdTNMbjA2dFdMR1RObVlMWHFqNGNpSWlKeTZ0R2ZjRVRxMk03ME5WN05UK2tjcisyUElpTDFvcklaWVBZY25KdnZnSWdPR0oybTEzdGJGWmswYVZLWllmUXBLU25jZDk5OVh0L256VGZmNU1JTEw2Uno1ODdNbWpXTExsMjZzSHYzYm5idTNNbkZGMS9Na2lWTFdMeDRNZi8rOTcrSmpZMGxKQ1NrTHI4TkVSRVJrUVpEQVpoSUhmUG05RWVBVHByL0pTTGllNllkSFBsZ0s3L2kxdHo5RkJRbVl4bTBESUpDL2RCY2VmSHg4YlJ1M2RyOWRWQlFrTmYzZU9tbGwvamdndy9vMWFzWFRabzBvVXVYTGhRVkZURno1a3dpSXlNWk4yNGNkcnVkMTE1N2pjNmRPOU9zV2YyZWRDa2lJaUpTbnpRRFRLUU9sVGlLMkpPKzN1UDYrSWpUaUF0cjZjT09SRVFFY0szK2d2SXJ3SXJUTUEvTnh6anROb2pxWHY5OStVQnViaTRBSDN6d0FUZmZmRE05ZXZRQVhLdkkvdkdQZjdCcjF5NG1UcHhJWkdRazQ4ZVBwMG1USmt5ZE9wWFZxejJmWHlraUlpSnlzakZNblhVdFVtZDJwSzdtM2MwUGVsdy9KUEU2Um5TNDNZY2RpWWdJQUFVSGNIN2JGNlA3Ykl5VzE3c3ZtN3Nldzl6M0hKYWhHeUMwUmIyM2RmNzU1OWY2SHN1V0xYTi83blE2dWVtbW0waExTMlBTcEVsY2Nza2w3TjI3bDZWTGwvTDU1NTlqdDlzWlAzNDhsMTkrdWZzNVI0OGU1ZTkvL3p2SnljbWNkZFpaWEh2dHRYVHQyaFhETUdyZG00aUlpRWg5TWFyNXc0dTJRSXJVSWErM1A4WVA5bEVuSWlKU1Jra0ZLOERzT1poSnIySzB1TVl2NFZlcHl5Ky9uQ3V1dU1McjUzMzg4Y2NzV3JTb3pEV0x4Y0tmLy94bkFFYU9ITW1DQlF0NDQ0MDNBT2pjdVRNVEpreWdTNWN1Wlo3VHJGa3pubnZ1T1diUG5zM0tsU3Y1L3Z2ditmZS8vKzFlT1NZaUlpSnlLbEFBSmxKSFROUEp6clFmUEs0UHMwWFRPdVowSDNZa0lpS2x6Tkl0a0xiZkF6RHo0T3RnejhGb2U1ZWZ1b0xCZ3dmVHZYdjNNdk8rUE5XelowOHlNelBMWFI4NWNxVDc4MUdqUmxGWVdNaUFBUVBvMmJObnBmZUtqbzVtNnRTcFhIMzExUncrZkZqaGw0aUlpSnh5dEFWU3BJNGtaVzNoOVExLzg3aStaN1B6dWJLYjl5ZDZpWWlJOTh5VXp6RTNqc1l5Nkd1STdnV1lPTDhiaUJIZUZxUFB1LzV1VDBSRVJFUnFxYm90a0JxQ0wxSkh0cWQ2Tnp5NHMwNS9GQkdwUCs0aCtER3VqOGUzUTk0ZWFIYVYvM29TRVJFUmtYcWpBRXlrVHBoZUJXQVd3MHI3dUg0KzdFZEVSTXB3endDTEFzQTgraWtZVm93bUYvaXhLUkVSRVJHcEx3ckFST3BBYXQ0Qk1ndU9lRnpmSnJZWElkWndIM1lrSWlKbC9HRUdtSG5zVTR5NHM4SFd5STlOaVlpSWlFaDlVUUFtVWdlOFBmMnhjN3kyUDRxSTFDdDdEZ1NGZ1dHRHZOMXdmQnNrWE9ydnJrUkVSRVNrbmlnQUU2a0QyMU8vODZxK2srWi9pWWpVTDNzT1dIOWIvWlcySEFDajZZWCs3RWhFUkVSRTZwRUNNSkZheWkxSzUwak9Eby9ybTBhMnBWRm9NeDkySkNJaTVaVDhIb0NSdFE3Q0VpRkV2eGVMaUlpSUJBb0ZZQ0sxdER2OVI2L3FPMm43bzRoSS9iTm4vNzRDTE90SGpFWTZpRVJFUkVRa2tDZ0FFNm1sUFJucnZhclgvQzhSa2ZwbjJuTXdyTkZRZU5qMWp3SXdFUkVSa1lDaUFFeWtGa3pUeWQ2TURSN1hSd1Ezb21WMFZ4OTJKQ0lpRlNySkJsc2p6S3gxQUZvQkppSWlJaEpnclA1dVFPUmtkaVIzSndVbHVSN1hkMnc4RU1Nd2ZOaVJTQU5pejhYYy96eG15aExJM3dlT2ZIOTNKUFVoS0J6QzIySTBIWW5SNXE5Z2pmSjNSeTcyYkxERlFOWjZDQXFGcU5QOTNaR0lpSWlJMUNNRllDSzFzQ2ZkeSsyUE92MVJBb1NaL2czbUwzZGp4SitEcGR0TWlPd0NRUkgrYmt2cWd5TVBqbS9IUFBRV3p0WERNTHIvRjZQeE1EODNaVUpKRnRnYVFmWkdpT3dLaHY0SUpDSWlJaEpJOUtjL2tWcllrN0hPNDlvZ2k1VjJjWDE5MkkxSXcrQUt2eVpnOUhnUkkyNkl2OXVSK2hZVUFURjlNV0w2UXNacXpDMS9nZTdQWXpRZTZyK2U3SGxnT3NBYWczbDhPMGJqYy96WGk0aUlpSWo0aFdhQWlkUlFrVDJQZzltL2VsemZOdllNZ29QQ2ZOaVJTQU5nejhYODVXNHNQZVlxL0JLTXVDRVlQVjdFL09WdllQZDh1M2lkczJlNVBscUNvZWdZUkhiMlh5OGlJaUlpNGhjS3dFUnFhRi9tSmt6VDZYRjloOGI5ZmRpTlNNTmc3bjhlSS80Y2lCdnM3MWFrZ1REaWhtREVuNE81LzNuL05WR1M3ZnJvT083NnFBQk1SRVJFSk9Bb0FCT3BvVDNwbm05L0JHZ2ZkNmFQT2hGcE9NeVVKUml0YnZSM0c5TEFHSzF1ZEIyRzRDZG1TVmFaajBhRUFqQVJFUkdSUUtNQVRLUkdUSFo3TWY4cktpU2UrSWpXUHV4SHBJSEkzK2NhZUM5eW9zZ3VrTC9mZjY5dmQ2MEFNNHJUd2JCQm1INC9GaEVSRVFrMENzQkVhaUNqNEFoWkJVYzlybThmMXhjd2ZOZVFTRVBoeU5kcGoxSmVVSVRyZEVoLytXM2xGeVZaRU5vQ2pDRC85U0lpSWlJaWZxRUFUS1FHOXFTdjk2cGVweitLaVBoUjZSYkk0aFFJYStYblprUkVSRVRFSHhTQWlkVEFiaS9uZnlrQUV4SHhJM3MyWUVEaFVZeFFCV0FpSWlJaWdVZ0JtSWlYSEU0Nyt6TTNlVnlmRU5tZWlPQkdQdXhJUkVTcVZKSUYxaWdvT3FiNVh5SWlJaUlCU2dHWWlKY09aVytsMkZIZ2NYMTdyZjRTRWZHdjBnQU1FMEpiK3JzYkVSRVJFZkVEQldBaVh0cWQ0ZTM4cno0KzZrUkVSRHhTa2cyV1VOZm5tZ0VtSWlJaUVwQVVnSWw0eVpzQitFRVdLNmMxNnVuRGJrUkVwRHFtUFFzc1ZnQ01VRzJCRkJFUkVRbEVDc0JFdkpCZm5FVnk3aTZQNjArTDZZRXRLTVNISFltSVNMVktmaHVDRDlvQ0tTSWlJaEtnRklDSmVHRlB4Z2JBOUxoZXB6K0tpRFFBSlZrWXBnT0NHME5RbUwrN0VSRVJFUkUvVUFBbTRvVTlYczcvYXQ5WUFaaUlpSCtaWU04R1o3RldmNG1JaUlnRU1BVmdJaDR6ZjFzQjVwa3dXelROSWp2NnNCOFJFYW1Xb3hDY3haaU9QSXd3emY4U0VSRVJDVlFLd0VROGRPejRQbzRYcFh0YzN5NnVENFpoK0xBakVSR3BWdEZSMTBkN05vUWwrcmNYRVJFUkVmRWJCV0FpSHZKMis2UG1mNG1JK0o5WmVNVDFpYk1Fd3R2NnR4a1JFUkVSOFJzRllDSWUycE8renF2NmRuRjlmTlNKaUloNHJEUUFBd2h2NDdjMlJFUkVSTVMvRklDSmVLREVVY1NCckMwZTE4ZUZ0YVJSYURNZmRpUWlJaDRwK2owQU04TGErSzhQRVJFUkVmRXJCV0FpSGppUXRSbUhzOFRqK25ZNi9WRkVwR0VvUEFKQjRXQllJS3lWdjdzUkVSRVJFVCt4K3JzQmtaUEIvc3lOWHRXMzEvd3ZFWkdHb2ZBd1dFSWhPQjRNbTcrN0VSRVJFUkUvVVFBbTRvSDltVDk3WEdzWUJtMWllL3V3TnFMOHJRQUFJQUJKUkVGVUd4RVI4WlJaZUFURHNHaitsNGlJaUVpQVV3QW1VbzFpUno1SGNuZDZYTjh5dWl1aDFrZ2ZkaVFpSXA0eElmOEFKb2JtZjRtSWlJZ0VPQVZnSXRVNG1MVVYwM1I2WE45TzJ4OUZSQnFHZ2lTd1o0UEZwaFZnSWlJaUlnRk9RL0JGcXJFL2E3Tlg5WnIvSlhMcWVmTEpKM255eVNmSnpzNTJYMXV4WWdWSGpoeXA0bGxsbWFicGk5YWtDbWJPYjc5L08wc2dvcE4vbXhFUkVSRVJ2OUlLTUpGcUhQQmkvcGN0S0pTVzBWMTkySTFJNEpnOWUzYWQzcTlmdjM0TUhEaXdScy85K3V1dkFiamxsbHVJaVlsaHk1WXRQUEhFRXdRSEIzUGJiYmR4eFJWWFZQbjhUWnMyOGZ6enovUGdndy9TdW5Yckd2VWdOWkN6R2RmZjlUa3hHdlh6ZHpjVlNrbEpvVkdqUmdRSEIvdTdGYTlzMmJLRkhUdDJjTUVGRnhBZEhlM3ZkaXFVbEpURTAwOC96WTAzM2xqam4vMjZzR2ZQSHViTW1jT1VLVk5vMGFKRmhUVmJ0bXpodWVlZTQrNjc3NlpMbHk3MTNLR0lpRWhnVUFBbVVvVVNSeUdIYzdaN1hOK21VUytDTFBxeEVxa0xpeFl0cXRQN1JVWkcxdG1iNE83ZHUzUGpqVGZ5MWx0djhmenp6L1B6eno5ejc3MzNFaDRlWG1IOWtpVkwyTDkvUDFPbVRPRmYvL29YYmRxMGNUOTIvdm5uMTdpUFpjdVdBVkJTVXNMbzBhT3JyWjgrZlRvVEprencrblVtVEpqQW4vNzBKNitmNTNjNW15RzRFZGppSWJpeHY3c3BwNlNraEh2dXVZZW9xQ2dlZnZoaEdqZDI5ZmpXVzI5NWRaL09uVHR6NXBsbkFyQjkrM1lzRmd1ZE92Mis0dTNnd1lNZTN5czJOcGJJeU9ybldINzg4Y2Q4Ly8zM1hIREJCVjcxQ3E1QWVPL2V2VjQvcjFTSERoM28yYk5udFhWUlVWR2twcWJ5NUpOUE1uZnVYQklTRW1yOG1nQWJObXdnS3l2TG85cmh3NGU3UHo5Ky9EaWJOMittb0tDZzB2bzJiZHFRbHBiR1N5Kzl4TXlaTTZ1ODk3NTkrOWkvZjc5SGZWVGszSFBQcmZGelJVUkVUbVo2cHk1U2hZUFp2K0kwSFI3WEo4YjI4bUUzSXI1aWdqMFA3RmxRa2czMkhNeVM3Qk8rem5ZOWJ0ckJXZnpieHhJd1MzNy9hSmFBMDE2blhaV0dPMVVaTzNZc0J3OGU5S2kyTGhtR3djMDMzMHpYcmwxNTdMSEhXTE5tRGJ0Mzc2NzBUZm1VS1ZNNGV2UW92Lzc2Sy9mZWV5OHpaODRzc3hMTWFyWFN2SGx6ajE4L09Ua1p1NzNxZjk5cGFXbUVoNGVYQytYaTQrTUJ5TWpJd09sMEVoY1hoOFZTZGlKQ2VubzZwbW02YThQQ3dqenVyZUV3TVhOK0J0T0JFZXUvMVQ5VnNkbHNqQjgvbmtjZWVZUUpFeWJ3NktPUDByNTllK2JObStmVmZTNi8vSEozQVBicXE2K3llZk5tcnIzMldzYU1HWVBWYW1YczJMRWUzMnZTcEVsY2V1bWw3cTkvK2VXWGNqVjJ1NTAxYTliUXJsMDdrcEtTUExwdmFHZ29IVHAwQU9DYmI3N2hzODgrODdpblA3cnl5aXM5Q3NCaVkyTzU5OTU3bVRadEdqLzk5Qk1qUjQ2c3NqNC9QNS9seTVkWCtGamp4bzE1NzczMzJMcDFxMGM5bmhpQVZhU3k0SHZMbGkzbEhocytmRGozM1hlZisrdVZLMWZ5OXR0dmU5UkhSUlNBaVloSW9GSUFKbEtGQTFtZWIzOEVTR3pVdzBlZGlOU0FXUUpGS1ZDWWpGbVVESVhKVUpRTWhVZCsrL29vbEdTNkFpNHZEbnFvRDU1dWY4ek16UFNxSHVDdXUrNnFVVThWNmQrL1A4OCsreXdIRHg2czhnMTVjSEF3RHovOE1IZmVlU2VwcWFuY2M4ODl2UFRTUzhURXhBRFF0R2xUWG52dHRUTFBHVGR1SEVsSlNYenh4UmZsN2xjYS9KV3kyV3k4ODg0NzdxK1RrNU1aUFhvMEV5ZE9MUGRHdkxSdTlPalJKQ2NuODhJTEx4QVhGMWVtNXJMTExxT3dzTERNUFU4Nk9adWhPTTMxZVh6VllZUS9EUnc0a01jZmY1d0hIbmlBYWRPbU1YLytmTUFWYW5ueWEvV1BZY2tUVHp6QkJ4OTh3QnR2dk1HNmRldVlOV3VXeHdGeFJhSE0zWGZmWFduOXpwMDdxM3o4UkczYXRPSGxsMTkyZjIyejJmajg4OC9MMWMyWk00ZUZDeGRXMm5ORlBYNzc3YmM4OHNnalZiNyt6Smt6SzExWlZmcGFXVmxaUFB2c3N4WFc5T3paa3hrelpsQmNYT3krOXU2Nzc3Sm8wU0plZU9FRjk4K3lwMHAvM2ovOTlGUE9QUFBNY2dINGh4OSt5TVVYWDB4NGVEZ1JFUkZWOW4yaTJiTm5zMmpSb2dvZmUvMzExMnNWbkltSWlKenNGSUNKVkdHL0YvTy9ySllRbWtkcHlMTFVNMGNCNU8vRnpOc0ZlWHNnZnpkbTNoNG9QQVJGcWNESk9YamQyKzJQM3RUZmRkZGRaR2RuYzgwMTEzamJGamZkZEpQSHRZODg4a2laTFpjeE1URTgrT0NEVEo0OG1YUFBQYmZhTjh3T2h3T25zMmJCNU1hTkd3SFgxcmhBWlI1K0J3d0RiRTB3bW5xL1RhOCs5ZXJWaXllZmZCS0h3MUhyV1dCV3E1WHJyNytlZnYzNmNlalFJVUpDUWlndUx1YVNTeTZwMGYxbXpacFY1bXU3M2M2MGFkTm8yclFwa3lkUDl2ZytJU0VoTlhwOWIxeDc3YldWenRpcXlEZmZmTU9tVFp2Y1g3ZG8wY0lkSE0yZE81Y1BQL3l3eXZEd2wxOStvVjI3ZHU2VmJkNW8zYm8xeDQ0ZFk4bVNKZXpjdVpQLy92ZS9HSVlCd0xadDIvajg4ODlKVEV6a3FxdXU4dnJlSWlJaVVqRUZZQ0tWc0R1TE9KeXp6ZVA2VmpGZE5mOUxmS2NreTNXaTNmSHRrTDhiOGtxRHJzUCs3c3huUWtORCtmVFRUNnVzOFdZTFpPbXFKb0Nnb0NDdmh0R1hyclpxM3J3NVZxdG5QK2NWYlJ2czBxVUxNMmZPOVBtUTY1OSsrb25JeUVoYXRtenAwOWRwc0p6Rm1Na2ZBRUVZclc4R3crYnZqaXBrbWlZRkJRV0VoNGR6K3VtbnU2OFBHRENBdG0zYmVuU1BFMnVkVGljT2h3T2J6VWFIRGgzY3dZek5aaXUzd3JBaUZXMlY3TnExN01FdUN4Y3VKRDgvbjF0dXVhWGNZNisvL2pxZE9uVml5SkFoSHZWZTF3WVBIa3ozN3QwOXJrOUtTaW9UZ0huajRNR0Q3TjI3bDFHalJsVmFzM2Z2WG5iczJPSCsvZU83Nzc1ajU4NmRuSFhXV1VSRlJaR1FrTUNFQ1JPWU9YTW02OWF0bzMvLy9nQzgvUExMZE9qUWdjc3Z2N3pLSGxhc1dGSHUydUhEaHl0OTdNQ0JBeDUvZnlJaUlxY2l2VnNYcWNTaDdHMDR2SmhwcE8yUFVtZUswMTJ6aTNJMlE4N1BydUNySUhEZnVQejAwMDg0SE9WbjhmWHJWLzVVdjNYcjFwVzdackZZNk51M2I1bHJrWkdSSGdVQ3BVcTNYVDM5OU5PMUhxUmRWZmhWMGZhdUU2L0Z4OGRYdXkweFB6K2ZOV3ZXMEw5L2YvZUtra0JqSG5yVE5iOHVLQUtqOVJoL3QxT3AxMTkvbmVYTGx6TjE2dFF5WWRLamp6NEtVT1djckxadDI5S3RXemQzTGNBYmI3ekJwazJibURGamhudUZvZDF1SnprNXVVNzZQWDc4T0crLy9UWmR1M1psOE9EQjVSNS8rKzIzR1RseXBFY0JtTlBwNU1zdnZ5eDN2WFNtV0VXUE5TU2xKOE1PSFRxMDBwb2ZmL3lSVjE5OTFmMzFtMisrQ2JpMmVaYUc4YVdtVHAxYTd2a256aXlyS09SLy9QSEhLMzN0cWg0VEVSRUpWQXJBUkNyaHpmWkhnTVJHMVEva0ZTbkhVUWpaUDJGbS9nQTVtMXhoMXltOHFxc21IbnJvb1hKdkZxSGlONFQzMzM5L3VXdVZ6Um9xWlpvbWl4Y3Y1c0lMTDhSbXEzcWxVR1ptWnFVQjJQSGp4MGxKU2FGZHUzYnVhNisrK2lxclY2OHVVMWRWOEhiaWlYcmZmZmNkK2ZuNVphNUZSVVZWMlIvQTh1WExLU29xS2hmNk5RZzdIOGVaOUR5RzZidGd6c1FFWnhGZ1lEUTVIL1BnZkorOWxwc0JSdlAvZy9BMlhqMXQ4T0RCZlBIRkYweWVQSms3Nzd5ejNJcWZ5dVpSZ1dzUWZMZHUzY3BjUzB4TTVKTlBQbUhpeElrODlkUlROR3ZXalBUMGRLK0c0RmRsN3R5NTVPYm04c1FUVDlUNlhnNkhnNmVmZnJyU3g2dDZ6SmRLUThmU1V5cEx2NDZQajNkdmFYWTRIQ3hkdXBRbVRacTRUKzZzeUtoUm94ZzFhaFEvLy93ejk5eHpEeSsrK0NMdDI3Y25KU1dGb3FLaVd2ZXFHV0FpSWlMZVVRQW1VZ2x2QnVCYmpDQmF4WnhlZmFHSUl3OHo2MGZJK0FFejgzdkkvc2wxc3FLVU1YLytmUGZxcFFVTEZuZzhDK3U5OTk0cmQ2MzBQaSs5OUJLbVdYNG0ycXhacy9qc3M4OVl1M1l0RHozMFVKVmJITjk3N3owZWV1aWhjdGVMaW9xWU5tMGF1M2Z2WnNxVUtlNVQxakl5TXNvTXE2L092ZmZlNi81ODI3WnQ1T2ZubDdubWljV0xGd091MVRnZmZmU1IrN28zSzk1OHhYbGtBVGlLNm1reW5ZbDU5T042ZVNVQVFsdGhlQm1BZGVuU2hlZWVlNDZwVTZjeWUvWnNXclpzV1M2NHZQVFNTeGt6Wmt5WmE1WE5yenYzM0hQcDBhTUhNMmJNWVBMa3liejAwa3NrSkNSNFBBVC9wcHR1cXZURXp3MGJOckIwNlZKdXVPR0dHczI4K2lPYnpjYkhINWYvNy9QU1N5L3h5U2VmdUg4ZC8xRk5aNWw1Nm8raFkrblhaNXh4aGpzQVc3VnFGZW5wNlVSSFIzUGRkZGZ4OHNzdnMzNzllby9uQ2padDJwUmp4NDU1M0ZOdFY1MktpSWlJaXdJd2tRclluY1VjelA3VjQvcm1VWjJ3QllYNnNDTTVhVG55TUROV1E4YnEzMVo1L1F4bStlMThVdGFKZzZ3M2JOaFE0UmJJRTFkR2xWcS9mbjI1YXhhTGhSRWpScFE3WmEzVVZWZGR4Y3FWSzFtelpvMzdOTDdLdGc2dVhyMmF2WHYzbGxubDVYQTRlUFRSUjltNmRTdUdZWkNYbCtkKzdONTc3M1VIV0RmZmZETkhqaHlwNURzdXYrSWxQVDI5d3V0VkJRQ3JWNjltOSs3ZEFLU2twRlJhQjlSNHdINXRXTTd4Zks1aWpSV25ZYTYvRmpQM0Y0anVpV1hBRXJEVWJyQzhMelZwMG9Sbm5ubUdGU3RXVkxocXoyYXplWFhDWUh4OFBETm56bVQvL3YxRVJrWld1SzIyS2s4KytTUlBQdmtrczJiTmNtL0xURTFOZGEvNktqMElvckx0bVVsSlNlVWVpNHlNNUp4enpuRi83WEE0TUUyendvSC9Gb3NGb0VhSEFYei8vZmZzMzcvZjQvcDkrL2FWdStiSkVQeDMzMzJYbUpnWWhnMGJ4cUpGaTlpelp3OXo1ODZsZWZQbUhzOC84K1pBamNvQ1RNMEFFeEVSOFk0Q01KRUtITTdaanNOWjRuRzk1bjlKR2ZuN01GTy9oTlJscmxWZVd1RlZLODg4ODB5Rld5QXJDc0FxMmpabHM5a1lNV0pFcGZkdjNibzEwNmRQNTc3NzdtUFZxbFhNbVRPSHYvNzFyeFhXbXFiSkN5Kzg0SDRkdTkzT0UwODh3Wm8xYTdCWUxFeVpNcVhDdmp4UjJjeWpQMTd2MDZkUHBiM05uei9mL1QyVnJ2Z3FQU2dBeXI3cFRrMU5CV0RDaEFudTBLRlU2ZmFzRSt2dnZQTk92dzAzOTBwd1BFYS9oWmpmOUhETjBEdnlIa2FyUC91N3F5cUZoNGRYR216V1pJNmJ6V2FqWThlTzdxOUhqeDVkSm9DcVNsSlNFdE9uVDNkL1hWeGN6S09QUGtwMmRyYjczbEQ1OXN5dFc3ZXlkZXZXTXRkYXQyNWRMZ0NyeTFNaFMwcGMvNy8rNElNUDZ1eWVsVm0xYWhWNzl1eGh6Smd4SEQ5K0hJRGh3NGV6ZlBseVpzNmNTZGV1WFltTGkvUG9YdmZmZjc5N3RXaEZWcXhZVWVNNVg1b0JKaUlpVXA0Q01KRUtIUEIyL2xlczVuOEZOR2V4YTNWWDZqTE10R1dRdDhmZkhaMVNxam9KY3Rhc1dXVldoM202MWV1UGV2WHF4WVFKRTNqbW1XZjQrT09QYWRteUpWZGNjVVc1dXNqSVNEWnQyc1RubjMvTzhPSERtVDU5T3V2WHI4ZG1zekYxNnRSYUJVVGU5UDdXVzIrVnUvYnh4eDlYdUtMbFJCVnR1eW9Od3FxcnJ5aUViTEJzalRCT3V3MHo2VlhNL1hNeFd0MEVOTndEQWZMejgvbmYvLzdIeFJkZjdBNVBpb3Rkd1hsTlZrSmxaR1N3ZnYxNmQrZ1VHeHZyMFgxc05odk5talZ6ZjIyYUpvOC8vamkvL3ZvcnJWdTNMck9kdDZKZnIrZWZmejRqUjQ1azh1VEpWYjVPUVVFQkZvdUZiNy85dHR4anBhc2tLM3FzTXFWQjFDdXZ2RUppWXFMSHo1c3padzRMRnk3MHVONXV0L1BhYTY4Ukd4dkxWVmRkeFJ0dnZPRis3RzkvK3h1MzNYWWIvL25QZjNqc3NjYzh1dC9qano5ZW82Q3FUWnMybkgzMjJUejQ0SVBsSHF0cUJ0aUtGU3RZdFdxVjE2OG5JaUp5cWxBQUpsS0IvVm1idmFwdkhlUDVzZXR5aW5Ea1k2WjhBY2MreGt4YkNZNjhhcDhpbnBrOWU3WlA3eDhVRk1UNDhlUExYYi9ra2t2WXVYTW5PM2JzcVBDRU80RGJiNytkbVRObk1uZnVYSllzV2NMMjdkdUppSWpnNFljZnBtZFAvd1hoeWNuSlpVNmJxOHlKYjRvdnVlUVNpb3VMK2ZMTEw4dXRNcnJzc3Nzb0xDeXNjYURZRUJqTi9vUzViemJrYmNkTS93YWo4VG4rYnFsU216WnRZdjc4K2NURXhIRFpaWmNCdjRjNkVSRVJYdC92aHg5KzRKbG5ucUZ0MjdaOCtPR0hoSVdGZVRRN3ExdTNic3ljT1pNUFAveVF5TWhJVnE1Y3llclZxN25tbW1zSURnNnVzd0hxdWJtNTVPYm04c2dqajFSYVU5VmpmMVM2WGJoUm8wWmU5WEhublhkeXh4MTNWRnVYa3BKQ2RuWTI2OWV2NTlDaFEweWFOS25jckxRbVRacHc2NjIzTW52MmJKWXVYY3BGRjExVTdYMG5UWnBVNmU4MTROclNXZEZLdTNQUFBiZktsV09WcWVuelJFUkVUaFVLd0VUK3dPRzBjekJyYS9XRnYya2EyWll3Vy9VbnM4a3B3RkdJbWZZVkhQMFlNM1dwNndSSHFYT0xGaTN5NmYwdEZrdUZBUmpBWFhmZFZXWjcxdDY5ZThzTWorL1Rwdy9EaHcvbjY2Ky9adnYyN1RSdDJwVEhIbnVNTm0zYTFLZ1h1OTBPdUVJNWNKMGFtWkdSVVdsOVpRUHh2L3Z1TzRxS2l1amN1VE03ZHV6dzZIV0xpNHNKQ1FtcDBSYTdrMEpVVHdodUFtWXhIUHNNR25BQXRtSERCZ0Qza0hYNGZaYVRKd1BRVGRNczg5OXh6Wm8xeE1mSGw5a0crYi8vL1kvYmJydU5mdjM2TVhIaXhETFAvL0xMTDNuMjJXY1pObXdZRm92RlBYTnM2TkNoSEQ1OG1CdHZ2SkY1OCtiVitQdjdvL1QwZEhyMzdzMjBhZFBLUFRadjNqdysrK3d6UHZ6d3d3cWZXOUdnK1lNSER4SWVIdTdWckRSd2JTOHQvZGs3VVY1ZUhtbHBhUUNNR1RPR3c0Y1AwN3QzYjM3OTlWZTZkT2xTYVpoNDZhV1hzbmp4WWw1ODhVWDY5KzlmNFZiSTNidDNVMUJRQUxoK0RrdTNiMWFrOVBlSFAvSmtybHQxTlNkenVDMGlJbEpUQ3NCRS91Qkl6bmJzVHMrUEowOXNwTzJQcHpSbk1XYjZOM0QwZjVncFM4QiszTjhkK1VaUUdGaGp3QllEMWhnTVczU1pyN0ZHZ1NVRURCdFliR0JZZi85bzJGeER4aTFXelBYWDFyb1ZUOStZbWFiSmhSZGV5SFhYWGNldHQ5NWE2OWNGc0ZxdFdLMVdqaHc1d3J4NTgxaTVjbVc1a3lQdnZQTk9ObTdjU0VaR0JtM2J0cVYxNjlZMWZyM1N1VXFsZ2R2cTFhdXJQRFd5c2dEc21tdXU0WmRmZnVHMjIyNWo3Tml4MWI3dTBhTkhBV2pjdUxHM0xaODhEQXRHVEc4NC9pdG14bmNOZUFNa3JGMjdsclp0MjlLa1NSUDN0VTJiTmdIUXVYUG5hcDkvMzMzMzBiOS9mNjYrK21xS2k0dlp1SEZqdVFBa0tpcUtpUk1uTW4zNmRMcDI3ZW9PY2RhdFc4ZWNPWE00NjZ5enltMzdEUW9LOG1wWXV5ZnNkanZKeWNuMDd0Mjd3c0NxZE1hWU4ySFc5dTNiYWQrK2ZhMTcyN1ZyRjNQbXpHSGJ0bTA0SEE0aUl5UHAyclVydDl4eWkvczAyaWxUcGxRYUdsc3NGaVpNbU1Ea3laT1pOMjhla3lkUEpqTXpreTFidGdCd3p6MzNjUHo0Y1M2Ly9ISUFubi8rZVo1Ly9ubXYrNnpxWk5pdnZ2cUtqUnMzZW4xNnJJaUlTQ0JRQUNieUI5NXVmMVFBZGlveVhjT3pEeTNBUFBvSmxHVDV1NkdhQzI0TUljMHdRcHBEYUhNSWFlYjZKN1E1UnVubndiR3VFS3NPbU5XWDFKbTh2RHhNMDZSMzc5NTFkcy8wOUhUZWZQTk5saXhaZ3NQaHdEQU1Sb3dZd1ZkZmZlV3VpWW1KWWNhTUdkeHp6ejJzWGJ1V3A1NTZpdnZ1dTYvY0lQbXEyTzEyM25yckxjNDY2eXlnL05hdFA0YUFKdzZ5cjRoaEdFeWZQdDNqMVZ5bEorVlZkakxtS1NPcUIyYkdEK0E0REVWSFhiL2VHNWg5Ky9aeDdOZ3hSbzBhNWI2V2w1ZkhaNTk5UnNlT0hjdWNpRnFaUTRjT3VjUE1kZXZXVVZSVXhLQkJnOHJWRFJreWhGdHV1WVZubjMyV2pJd01iRFliOCtiTlk5Q2dRZHgvLy8zMXNocHd4NDRkMk8zMk9nbXN3UFh2THkwdHphTXRoOVVwS1NuaHdJRURqQmd4Z3FGRGg5S25UeCtzVml1TEZpM2l3SUVEakI4L3Z0clZuajE2OU9DMjIyNWp4SWdSdlBycXE3ejc3cnVBYXlYZm1XZWVTZCsrZmVuVHB3OWhZV0djZDk1NWhJV0ZNWHIwYU1hTUdjT05OOTdJa2lWTG1EbHpKc3VXTFdQdjNyMHNYNzZjTFZ1MjBMVnJWNnhXMXgvYnF6cG9ZOGVPSFd6Y3VMSEdoM0dJaUlpY3loU0FpZnlCdHdQd1Q5TUprS2NPZXpibWtROHhEeTJBM0YvODNZM25RcHREZUR1TThQWVEwY0gxZVVSN0NFdDByY3c2U1YxeHhSWGs1VlUvVysyKysrN3o2SDRSRVJGOC9QSEhGVDZXbnA3TysrKy96K0xGaXlrcUtzSXdETTQrKzJ4dXZ2bG1FaE1UeXdSZ0FGMjZkT0h2Zi84N2p6NzZLQ3RXckNBdkw0K3BVNmNTSGg1ZWJSL1oyZGs4L1BERGJOKyszZjFtK3NUQjR6WGxUWGp4ODgrdTMrYzZkZXBVNjlkdDBLSzdnOE8xYXRQTStBR2orWlYrYnFpODBxSGtBd1lNQUZ3bkpENzExRk5rWkdSd3p6MzNWUHQ4cDlOSlJrWUdUWnMyQldENTh1V0Vob1p5eGhsblZGaC8zWFhYc1hQblR2Y0E5ejU5K25ELy9mZTdWMTU1WXNXS0ZaVStscHljWE9IakZvdUZZY09HOGMwMzN3QlUycCszU2s5SnJZc1RTanQzN3N6Nzc3L3ZEcHBLWFg3NTVjVEZ4YmtENitwY2Q5MTFBSngrK3VtTUhUdVdnUU1IMHJadDJ6STF0OTEyRzA2bms4Y2Vld3lMeGNMUW9VUEwzYWRkdTNhMGE5ZU84ZVBIYzlOTk4xVTVMMHhFUkVTcXB3Qk01QVJPMDA1U3R1ZkJSMnhZQzZKQ1R1RXRSQUhCaE13MXY2LzI4bUw3YTcwTGJZNFIxUU9pZTBGa1o0eUlEaERlRm9LOEg1SjlNcm55eXZLaHhjS0ZDNG1NakN5M3phdXE2eFU1ZHV3WTc3MzNIa3VYTG5YUDR1bmJ0eSszM25wcm1mbEpGUms2ZENnVEpremd1ZWVlNDhjZmYyVFNwRWxNblRxMTBoVWlPVGs1QUl3ZlA1NlVsQlFHRFJyRWp6LytDRkR0YTlVbDB6VDU3cnZ2QU5kcWxWT1pFZFhUdFNyUkVnNTVPLzNkVG9XKy9mWmJJaU1qT2YzMDA4bkp5ZUdKSjU1Zy9mcjFYSHZ0dGZUcjE2L0M1NFNFaExCcDB5WSsrZVFUa3BLU3NOdnRkT2pRZ2Z6OGZOYXNXVU8vZnYzS0JGb0ZCUVg4OHNzdnJGMjdsbFdyVnBHWm1la2VocjV5NVVxdXYvNTZCZ3dZUUo4K2ZlaldyUnNKQ1FsVkJxcFZuVnk0YWRNbTkvYk5FMWtzRnM0NDR3eSsrT0lMdW5UcDR0SEt0dEx0eDZXOWJOdTJEZmg5bTJSR1JnYUxGeSttUzVjdWRPalFvZHI3VmFlaWVXQ2xQQTIvVGpSbzBLQUtWK0lWRmhieXd3OC84UDc3NzdObnp4NG1USmpnM2twZGVscm5qaDA3YU51MkxhbXBxU1FsSmRHK2ZYcysrZVFUbm52dU9ZOWUyNU01WVpvREppSWlnVVlCbU1nSmp1VHNwTVNMd2VhSld2MTE4ckpuWXg1NkMvUFFmTWpiNCs5dXlndHZneEhWRTZKN1FuUVBqT2pmQm5vSG9Jb0cxaTljdUpEWTJOaHlqMVYxL1VTcHFha3NXTENBWmN1V3VRZE5kK3JVaVhIanhubTFwYkowWmNnVFR6ekIvdjM3R1Q5K1BMZmNjZ3RYWG5sbG1WVWtlL2Z1ZFovcWw1NmV6cmh4NDdqNjZxdTU0WVliQU1xOTV0TlBQMTNtNjlKVDd1ckNtalZyU0V0TEl5SWlvczVXNFRSWVlhZUJOUklzWVpEZjhIN09qeHc1UWxKU0VrT0hEc1Zpc1RCdjNqeldyMS9QbFZkZXliaHg0eXA5M21XWFhjYUhIMzdvRGtQNjkrL1B3SUVEK2Y3Nzd5a3VMbmFITHJtNXVVeWVQSmtEQnc1Z21pWXRXclJnNU1pUlhIVFJSZTVWaDdmZWVpdExseTVseFlvVjd0VlVDUWtKekowN3Q5SVRLQmN2WHV6MTkyb1lCdlBtelNNL1A1K3JycnJLbytjVUZSWHhwei85Q1p2TlJsQlFFUG41K1FCMDcrNDZlZm4xMTErbm9LQ0EwYU5IZTkyUFA5anRkbWJNbU1HR0RSdXcyKzMwNzkrZlNaTW0wYVZMRjNmTkdXZWNRZE9tVFprd1lZTDcyZ1VYWEVCQ1FnSzlldlZpMHFSSi9taGRSRVRrbEtBQVRPUUVCN3ljLzZYdGp5ZWhnZ09ZQitaaUhub1RIUG4rN3NiRkVnd3hmVEZpQjBIY0lJeVlQcTdCOCtJelJVVkZmUEhGRnppZFRwbzNiODdZc1dNWk5teFlqV1lnblhYV1dmenJYLzlpeG93WlpHWm04dEpMTC9INTU1L3p0Ny85alY2OWVnR3VWVFlBMGRIUlBQamdnL1RxMVl2UFAvK2NqSXdNMnJWclYyNDFUR2tRVVZNSER4NnNjQVdJYVpxOCtlYWJBQXdmUHJ6Y1ZxOVRqbUdCOExZWVJXbVllWHNiM0NEOEZpMWE4TzY3NzdxRG5iLys5YThNR2pTbzBwVmZwZTY0NHc3R2pCbERTVWtKTnB2TmZZakMwS0ZEK2M5Ly91TmVoUmdWRmNXSUVTT3cyV3owNmRPbnd0V0pDUWtKM0h6enpkeDg4ODBjT0hDQW4zNzZpZWJObTVjTHY4NDg4MHpDd3NLQTMxY3BlZXZ5eXkvbnlKRWpuSFBPT1pYVzlPblR4MzMvME5CUXJyLytlakl6TTNFNEhBUUZCZEc3ZDI5M3dIZnR0ZGRpdFZxci9mZlZVRml0Vmk2OTlGSUdEQmpBNE1HREt6d2xNaTR1amdVTEZwQ2VubzdUNlNRc0xJem82R2dBMnJScFUrTVRaMFZFUkVRQm1FZ1orNzJjLzVVWXF3SDRKd2NUTXRkaUhuZ1I4OWhpNm5kVWV3V3NVUmlOQnJqQ3J0aUJFSDNHU1QycjYyVFVxbFVycnI3NmF1TGk0cmppaWl1cURJSUtDZ3FxdlYrM2J0MTQ1WlZYbUQxN05pdFhyaVFySzR2NCtIajM0emZlZUNPSER4L20xbHR2cFVXTEZoUVdGakovL255ZzRpMmV0ZDJhWkxWYUt4eHd2M2p4WW5idTNFbFFVQkJYWDMxMXJWN2paR0dFdHNJc092cmJDakFUR2xnTUZoY1g1dzVDZ29LQ1BBNXpRa0pDM01IWGlYcjJMUHYvcGRKNVZKNUlURXdrTVRHeHdzZDY5T2hSNnkyekNRa0pQUFRRUTFYV0RCdzRrSUVEQjdxL0hqTm1US1cxcDUxMm1sOVhSTjF4eHgzY2NjY2RYajJuZE5aYlZTd1dTNWtUUVVWRVJLUnVLQUFUK1kxcG1oek0zdXB4ZldSd0hIRmgxYzh3RVQ4eVN6Q1Bmb1o1WUE1a2IvUmZIMFlRTk9xUDBXUUVSdVB6SU9wMDF6WHhtY0xDUWt6VEpDd3NqTDE3OXdLVUM3bHV2LzMyY3M4elRaUDkrL2NURnhkSGVIZzREb2VEZDk1NUIzQnQ0WXFOamEzME5hT2pvNWs2ZFNyRGhnM0RhclhTc21WTDkyTWhJU0U4OE1BREFPN0IxeGtaR1NRbUpqSml4QWgzM1N1dnZPS2VlMVNaNDhlUGs1YVdWbUg0VWFwNTgrYTg5dHByWmE3dDM3K2ZGMTk4RVlCTEw3M1VveGxNcDRUUWxwRCtMVGp5b0RnZGd1T3JmNDZJaUlpSW5ISVVnSW44SmkwL2lTSjc5U2ZPbFhLdC9tcFlLd25rTjg1aXpDUHZZdTc5THhRYzlFOFBJUWtZOFNPZ3lYQ014c08wcGJHZWJkNjhtYWxUcDJJWWhqdFFhdCsrZmJYUE13eURmL3pqSDJSbVpwWjdySGZ2M2g1dC9hcHVXUGJMTDcvTW1qVnJzRnF0VEpreXBVd3daN0ZZeXRRNm5VNUdqUnFGWVJpRWg0Y1RIQnhNU2tvS0JRVUZkT3ZXcmNMN2QrellzZHlwa3FtcHFVeWJObzJpb2lLYU5XdkcyTEZqcS8wK1RobWhMVjNoRjdoV2dTa0FFeEVSRVFsSUNzQkVmbk1vKzFldjZqWC9xd0VxRGI3MnpJVENRL1gvK2pGbllEUzlHS1BKK1JEVkRRV2t2ak55NU1nSzUrZVVYbS9YcmgySmlZbnVreDBURXhQNXkxLys0dEc5MjdadFd5WUFDdzRPcGsrZlBreWNPTEZPZWovdnZQUDQ5Tk5QbVRoeElsMjdkcTJ5MW1LeGtKaVl5TTgvLzB4R1JvYjdXdnYyN1N2dFo4NmNPZVd1cGFTazRIUTZDUWtKWWRxMGFZU0hoOWYrR3psWmhQNitFcy9NMitQYWZpd2lJaUlpQWNjd3E5dHJJUklnRm0zN054dVBMUEc0L2k4RFhpWWhzcDBQT3hLUCtUUDRpdTZOMGV3S2pHYVhRVmpGczNNQ2lmT0xlQ3dYcHZtN2pWcXgyKzBVRnhmamNEZ0FpSXlNck5Gdy9Lb2NPM2FNaElRRXI1N2pkRHB4T3AxWUxKWnlLOFU4a1oyZFRWSlNra2R6bkZhdFdvWGRidWZjYzgvMStuVXE0N2RmRzVscmNQNTRLUmhCR0czdnd1ZzRyZjU3RUJFUkVSR2ZNNnI1UTd0V2dJbjg1bEQyTm85clE2MlJOSTFvNjhOdXhDUCtDcjZpZS80V2V2MmR1cjRaQUFBZ0FFbEVRVlJKb2RjcHlHcTErdngwUkcvREw2REd3VmVwbUpnWWo0ZVluMzMyMlRWK25RYW5kQVdZTFE3eTl2cTNGeEVSRVJIeEd3VmdJa0NSUFkvVXZBTWUxNS9XcUh1ZHJ3Z1JiNWlZUnovQjNQa0lGSGorMzYxV3dscGp0THdCby9rMUVLN3dVK1NrRWZKYjJHaU54Q3c0b0kzSklpSWlJZ0ZLQVpnSWNDaG5HK0Q1YnVEV01SVVBuNVo2a0xVVzU0NkhJR3U5NzEvTEVveVJjQW0wdkFrajdtd3dhcjc2UmtUOHhCSU1RV0VZbG5CTWZ4MktJU0lpSWlKK3B3Qk1CTysyUHdLMGpLbDZjTFg0UVA0K3pKMFBZeDc3MVBldkZYVTZSc3ViTUZwYzQ5bzJKU0luTjFzc1dLeFFrZ0gyNDJDTjlIZEhJaUlpSWxMUEZJQ0pBSWV5dDNwUmJkQWlxclBQZXBFL0tNbkEzUE1mektUWHdDengzZXRZZ2pHYVg0M1JlaXpFOUVZbk9JcWNRbXlOb0hUYmVrRVNSSjN1MzM1RVJFUkVwTjRwQUpPQVo1cW1WeXZBbWtRa0VtSU45MkZIQW9EcHdEdzRIM1BYWTJEUDl0M3JCRGZHYUQwV28vVXRFTkxVZDY4akl2NWphNFJaa2dPQVdYZ1FRd0dZaUlpSVNNQlJBQ1lCTHozL0lJWDI0eDdYdDlMMlI5L0wyWVJ6NnhUSStkbDNyeEhaR1NQeFRvd1cxNElseEhldkl5SitaOWhpTVl0U1hWL2sxOVBCR1NJaUlpTFNvQ2dBazRCM0tPZFhyK3BiUlNzQTh4bDdOdWF1eHpDVFhzZWJRd204WVRRK0Y5cU94Mmg4RHRybUtCSWdySTNBbmdOQkVhQkIrQ0lpSWlJQlNRR1lCTHlEMmQ0RllCcUE3d3NtNXBFUE1IYzhDTVZwUG5rRm84bUZHTzN2Z1pnemZISi9FV25BYkkyZ0pBdkMyMEZoa3IrN0VSRVJFUkUvVUFBbUFlK1FGd0dZTFNpVXBoRnRmTmRNSU1yYmpmUFh5WkR4dlU5dWJ6UzkyQlY4UmZmMHlmMUY1Q1JnYXdUT0lvelFWcGo1QjdUMlUwUkVSQ1FBS1FDVGdGWmt6eWZsK0g2UDYxdEVkOFl3TEw1cktKQ1lEc3lrbHpCM1Bnck9vanEvdlpGd0dVYjdLUkRWdmM3dkxTSW5HVnVzNjJOb0FtU3Q5Vzh2SWlJaUl1SVhDc0Frb0IzTzJZNDNzNlphUlhmeFhUT0JKSDhmemwvdWdzdzFkWDVybytsRkdCM3VCNTN5SmlLbGJER3VqOEZOWExQQWlsTmRuNHVJaUloSXdGQUFKZ0hObSsyUEFDMDFBTDkyVENmbXdWY3hkODRBUjJIZDNqdTZONWJPRDBQYzRMcTlyNGljL0g1YkFXYUVOTU1Fek55dHZ4MkVJU0lpSWlLQlFnR1lCRFJ2QTdCV0dvQmZjd1VIWEt1KzZucldWMWhyakk0UFlEUzdBclE5VlVRcVlOZ2F1WUt2MHBWZ3ViK0NBakFSRVJHUmdLSUFUQUtZeWFFY3p3T3dxSkI0b2tMaWZkalBxY3JFUFBRbTV2YXA0TWl2dTl0YW96SGFUOEU0N1Rhd2hOVGRmYVYyZ3NMQmtRZEJFZjd1UkJvU2YvK2FLSjBCNWl5QjBPWndmSnYvZWhFUkVSRVJ2MUFBSmdFclBmOHdCU1c1SHRkcjlWY04ySE13dDA3QlBMcXdEbTlxWUxTK0dhUGovV0NMcThQN1NwMElid3ZIdDBOTVgzOTNJZzNKOGUwUTNzWi9yMi85YmVWWFNTWkdaRGZYRmtqL2RTTWlJaUlpZnFEOVFoS3dOUC9MeDdKL3d2bjl1WFViZmtYM3dqTHdTNHpULzYzd3E0RXltbzdFUFBTV3Y5dVFCc1k4OUJaRzA1SCthOEFhRFJoZ3o0Ym9IcEM3cmU3bkVJcUlpSWhJZzZZQVRBTFd3ZXl0WHRYckJFZ1BtVTdNZmMvaFhIc3hGQnlvbTN0YW96RzYvZ3ZMd0M4aDVveTZ1YWY0aE5IbXI1aHBLekV6VnZ1N0ZXa2d6SXpWbU9uZllMU1o0TDhtREl2ckpNaVNUTmRCR1dZSlp2WUcvL1VqSWlJaUl2Vk9BWmdFckVQWm5zK0FNUXlENXRHZGZOak5LYUk0RGZPbjZ6RjNUZ2ZUWGllM05GcjhINWF6MTJLY05oYU1vRHE1cC9pUU5RcWorMzh4dC94RklaaTR3cTh0ZjhIbzlsK3dSdnEzR1ZzaktNbkNhTlRmOVh0SnBuNTlpb2lJaUFRU3pRQ1RnRlRzeUNjbGI2L0g5VTBqMmhJY0ZPYkRqazRCbVd0dy9qd1dpbExxNW43aGJURzZQWU1STjZSdTdpZjF4bWc4RExvL2g3bmxMb2cvQjZQVmpSRFpSWVB4QTRVakQ0NXZ4enowRm1iYVNvenV6Mk0wSHVydnJzRHFDc0FJaW5DdEpNMzRBZHI3dXlrUkVSRVJxUzhLd0NRZ0hjN1pnV21hSHRlM2lqbmRoOTJjN0V6TXBOY3h0OTlmUjZ1K0RJekVPekE2VGdXRmppY3RvL0V3akNIZllPNS9IdWZXeVpDLzN4V015S2t2S0FMQzIyQTBIWWxseURkZ2pmSjNSd0FZdGhoTWV3NEdZTVFPd1V5YWkrRXNCa3V3djFzVEVSRVJrWHFnQUV3Q2tqZmJId0ZhYXY1WHhaeEZtTC9laTNuNDdicTVYM2hiTE4xblErekF1cm1mK0pjMUNxUERmUmdkN3ZOM0p5S3VreUFMajdnK2J6d005ajJMbWJFS0kzNjRmL3NTRVJFUmtYcWhHV0FTa0E1N0dZQzFpdEVKa09VVUhzSDU0NlYxRkg0WkdJbC93VEw0VzRWZkl1SWJ0aGpYS1pDQUVUY1lncHRBY2gyZVVpc2lJaUlpRFpvQ01BbEl5Ym03UEs0TkRnb25QdncwSDNaekVzcjhBZWNQNTBIMnh0cmZLN3d0bHY2ZlluUjVWRnNlUmNSM3JORlE0Z3JBTUt3WXphL0VURmtNemlMLzlpVWlJaUlpOVVJQm1BU2N2T0lzY29wU1BhNXZHZDBadzlDUFNpbno0T3M0MTEwSnhXbTF2cGZSOG5vc2cxZHExWmVJK0o0dHhoVjJPWXNCTUpwZkRmWmN6TlN2L055WWlJaUlpTlFIdmF1WGdKT2N1OU9yK3BiYS91aGlPakMzUDRENTY3MjFIM1lmRklIUjR3V003ck4xTXFDSTFBOXJqT3VqUGNmMU1hWVBoQ1ZDOHZ2KzYwbEVSRVJFNm8wQ01BazQzbXgvQkdpbEFmamd5TWZjTkFiendBdTF2MWQwVHl5RFYyQzB1TGIyOXhJUjhaUTEydld4ZEJza0JrYnJtekdQZlE3SHZac0xLU0lpSWlJbkh3VmdFbkNPNUhpNUFpelFBN0NpRkp3L1hvNlpzcVRXdHpJUzc4QXlZQ21FdDZ1RHhrUkV2R0FyWFFHVzdiNWtuSFlyQk1kaDduN2FUMDJKaUlpSVNIMVJBQ1lCeDVzdGtGRWhqWWtNYWV6RGJocTQ0OXR3cnJrQWNqYlY3ajdXR0l3ejNzVG84aGhZZ3V1bU54RVJMeGkvclFBelR3akFDSXJBYURzSjg5Z2l5TjNxcDg1RVJFUkVwRDRvQUpPQWtsK1NUWFpoaXNmMXphSTYrckNiaHMxTVg0bHo3Y1ZRZUtoMk40cnNpbVhRVnhoTkw2cWJ4a1JFYXFKMEJWaEpkcG5MUnV0YklLUXA1cTVIQWJQKyt4SVJFUkdSZXFFQVRBS0t0L08vbWdkb0FHWWVYWWk1WVJUWWMydDFINlBaRlZnR0xvWHd0blhVbVloSURmMXhDSDZwb0RDTUR2L0VURjJHbWZScS9mY2xJaUlpSXZWQ0FaZ0VsR1F2NTM4MWorcmdvMDRhTHZQUUc1Zy8zMTY3a3g0TkMwYW42Umk5WHRZcGp5TFNNRlN5QWd6QWFIVVRSck1yTWJjL0FGbnI2N2t4RVJFUkVha1BDc0Frb0hpN0FxeFpnQVZnNXI1Wm1Gc25VNnR0UUxaWWpMN3ZZN1NkQUJoMTFacUlTTzBFaFlNUlZHWUkvdThNak83UFFFUTduRC9mQ3NYcDlkNWVWZXoyV3Z5RmhJaUlpSWdBQ3NBa3dCenhZZ0IrcURXS1JxRUpQdXltSVRFeGR6Nk11ZlBoMnQwbXNvdHIzbGZqYytxa0t4R1J1bU9BTmJyOEZzaFNRUkZZZXMrRGtpeWNQNDFxTUNIWW5EbHp1UHZ1dXpITmhqT2ZMQ01qZzVTVTMrZHBGaFVWOGRGSEg3Rmx5eFkvZGlVaUlpSlNOYXUvR3hDcEx3VWx1V1FWSFBXNDNyWDlNUUJXTUprT3pGL3Z4VHowUnExdVl6UWVodEg3ZGRjYlRCR1Joc2dhWGVFV1NMZUlqaGhudklHNThjODRmN3dVeXhueklhSlQvZlZYZ1Y2OWVyRnc0VUtXTFZ2R0JSZGM0UEh6NXN5Wnc4S0ZDNzErdldYTGxsVmI4OXh6ejdGdTNUb1dMRmhBbzBhTkFIam5uWGRJVEV6a1AvLzVqMGV2czMvL2ZzYU5HOGRUVHoxRm56NTl5anptZERvcExDeWtxS2lJb3FJaWNuTnp5Y3pNSkNzcmk2eXNMSUtDZ3JqNjZxdTkvdDVFUkVRa3NDa0FrNEJ4Vk5zZnl6UHRtRnZ1eEV6Mi9rM1NpWXhXTjJHYy9qUVl0anBxVEVURUIyd3hsV3lCL0ozUmVCaEcvLzluNzg3am9pcjNQNEIvRGd6THNJMnNBb0tDdTdrdnVlU2UxNjNjeUsyNmFtYW1WbTdaNWtLTDJWVi9hcHFWbFJ1YVYxT3lKRk8wWEhNM1RkTkVVVkVoVUpRZDJaZVpPYjgvdUV5TU04Q2NZVWFZNGZOK3ZYcGRPT2Q1enZNZGorZksrZkk4MytkbnFDKytDUFhwUGhDYWhFS29QeG13c1RkTFNDdFhyc1QrL2ZzcmJiZDgrWElzWDc2ODNQUGxKYTdtenAxclVCeUhEaDNDSDM5VVh2L3MrUEhqT0hIaUJJWU5HNlpKZmprNE9HRDA2TkhZc0dFRFRwNDhpUjQ5ZWhnMHBqNkRCdy9XV2ZJcENBSmNYVjNoNWVXbCthK2dvQUNPam81R2owTkVSRVMxRHhOZ1ZHc2tjZ2RJYmFJUzRsL1RJRDc0cVVxWEVab3NnTkJ3Tm1yRmJEa2lzbWlDVEFHeE9LdnkvN2R5YXdlYnAwNUF2UFlXeEJzZlFJeGZEeUY0TmdTL0VKUFBjcDA0Y1NKR2p4NnQrVDRoSVFIbnpwMHJkNFpUWVdFaHZ2amlDMHljT0JGZVhsNlZYcjlmdjM0R3hYSGp4bzFLRTJESnljbFl0V29WNnRhdGkxZGVlVVhyWEVoSUNDSWpJN0Y2OVdxMGJOa1M3dTd1Qm8zN0tLVlNpWUVEQjJMRWlCRndjWEdCaTRzTG5KMmRJUWo4TjRhSWlJaXFoZ2t3cWpYdVM2ai9CVmg1QXN3VXlTOGJld2l0dm9UZzk1enA0aUlpTWljN0JaQnI0QzlEN0QxTGxuV24vUWJ4MXJLU1pOajFlU1UxRHQyN0FxNHRJVGcxTEVtSTJia1pQUVBXdzhNREhoNGVtdThQSHo2TWZmdjI0WmxubmtIVHByckxML2Z1M1l0cjE2N0J6czRPZ1lHQlJvMXBqTUxDUW56MDBVZkl5OHZEb2tXTDRPVGtwSFhlM3Q0ZTc3enpEdDU2NnkxODhNRUhXTEZpQlJ3Y0hIU3VjL1RvVVFCQWFtb3FBT0R5NWN0NCtQQWhaRElaZXZic0NRRHc4ZkZCNDhhMVlCWTJFUkVSUFZaTWdGR3RjVC9MOEJsZ2RyWU84SFFLTUdNMDFjZ1V5UytaQWpZZHRwVzhCQklSV1FxWm91SWFZRG9FQ0o1OVM1SmVELytFK09BbmlNbjdnSlFEQUxUM3l4VmFmUTZoM291U3dsRXFsVnJGNUFHZ1Y2OWVpSWlJd0RmZmZJTzMzMzViNjV3b2lnZ1BEMGV6WnMzZzRlR0J4TVJFcmZQKy92NlN4cGNTNThjZmY0eVltQmhNblRvVnJWcTEwdHV1ZGV2V21EeDVNdGF2WDQ5NTgrWmgwYUpGY0haMjFtcXplUEZpcmUrLysrNDdBSUNqbzZNbUFVWkVSRVJrRGt5QVVhMVFxTXhGZXY0OWc5dlhkV2tFUWJEQ1RWSk5rZnl5OTRaTnB4OEExNWFtaTR1STZIRXdvQWFZZmdLZzZBQkIwUUZDczQ5THJwRjFGV0xCdlpLdmxWa1EzSitTZk5XN2QrL2kxVmRmMVh2dXlwVXJlT21sbC9TZWUvRGdnZDV6K3VxQUZSVVZHUlNMV3EzV2U3eW9xQWlMRmkzQ3VYUG5NR1RJRUl3YU5hckM2NHdaTXdicDZlbjQ4Y2NmOGNZYmJ5QTBORlJyTmxkcGpJY1BIOGJTcFV2MUZzRW5JaUlpTWdjbXdLaFd1TS82WDZaSmZzbnJ3NmJUajRCVHNPbmlJaUo2WEdRS1FKVVBxSXVxVnRSZXBnQThucXB5NWNPZ29DRDg4c3N2VmJ4S3haNTk5bG1qKzZhbnAyUGh3b1c0ZHUwYSt2WHJoNWt6WnhyVWI5cTBhWEIyZHNhV0xWc3dmZnAwakJ3NUVpKzg4QUpjWEZ3MGJVNmZQZzBBdUhQbkRvS0NnclNXZ2Q2L2Z4OFhMMTZzZEJ3bXpvaUlpRWdLSnNDb1ZxajFDVEJSQmZISzYxVkxmcmswZzAzSEh3QkhQOVBGUlVUME9EbDRsL3h2VVNyZ2FKN2xnbExaMnRvQ0FISnpjNUdlbmk2NXY0K1BqOTVhVzRHQmdXamZ2ajBHRHg1czBIV2lvNk1SRnhlbmRlelRUei9GdFd2WE1HellNRXlmUGwxU0lmcng0OGVqY2VQR1dMRmlCWGJ1M0ltbVRadWlkKy9lQUlDY25CeWNQWHNXQUxCcDB5YWNQSGtTSzFhc2dFeFc4bVBwb1VPSGNPalFvVXJIS0cvblN5SWlJaUo5bUFDaldpRXhTMW9CZkY5WGF5cStLMEtNZmcvaS9WM0dYMExSSGpZZHd3RTdqOHJiRWhIVlZQYi8yeld4QmlYQVNwMDZkUXJMbHkrWDNHL1ZxbFY2YTNJTkhUb1VRNGNPTmZnNmZmdjIxVG4yOXR0djQrelpzM0IyZHNhQUFRTWt4ZFd2WHovTW5Uc1hZV0ZodUh6NU1ucjE2cVU1ZCtEQUFVMHk3YVdYWHNLbVRadXdmdjE2dlBiYWF3Q0E0Y09IWS9qdzRWclhtelJwRW9ZTkc0WVJJMFpJaW9PSWlJaW9GQk5nVkN0STJRSFNSckNGajNPUStZSjV6TVNZLzBCTTJHeDBmOEdqQjRUMld3R1pTK1dOaVlocU1NSGVDeUlBc1NpbHlzc1h6Y1hRV1UySmlZbDY2NERkdVhNSHQyN2RLcmRmYVNMTGtIYnU3dTRZUEhndzd0NjlpeWxUcG1qT25UeDVFdEhSMFpnOGViTGVXV0ZoWVdGd2RIUUVBQ2dVQ3Eza1YzRnhNWGJ1M0ludTNidmp5SkVqYU55NE1jYU5HNGR2di8wVzNicDFBMUN5TTZhK0hTNFZDc1ZqM2ZtU2lJaUlyQXNUWUdUMUNwVjVTTXU3YTNCN0g1ZGcyTm9ZdDUxOVRTUEdmZ254em1kRzl4YzhlMEZvdncyd2xac3dLaUtpYW1KZlpnbWtsVHB6NWd3MmI5NWM3dm5TQkppaDdRQWdJQ0FBbzBlUDFud2ZIUjBOaFVLQk1XUEc2TzI3ZnYxNjJOdnJyN0VXRVJHQnpNeE1EQmd3QUVlT0hBRUFqQjA3RmdVRkJhaGZ2ejRBNkYzU1NVUkVSRlJWVElDUjFYdVFVLzV2dVBYeGRiR081WS9pM2Y5Q3ZQbVIwZjBGajU1TWZoR1JkU203QkxLR1NraElNS2hkY25KeWhlY2ZuVW0yYmRzMnZRa3ZROXVWRlJzYlcrNU1yS0tpSW9paXFKa0JWbFphV2hxMmJObUNwNTkrR3A2ZW5wcmpNcGtNcjd6eUNoSVRFd0VBZGVyVXFYQjhJaUlpSW1Nd0FVWlc3NzdFK2w5K2JwWmZBRjk4c0J2aTFUbEc5eGM4ZWtEbzhCMlRYMFJrWFdRdUpicy9GcVZVZHlUbG1qUnBVbldIVUtHa3BDVGN2WHNYUFhyMDBIdStvS0FBQUNDWDYvNzc0ZXpzREVkSFIweVlNQUg1K2ZrNjUrL2VMWm10N2V2cmE4S0lpWWlJaUVyWVZIY0FST2FXS0tIK0Z3RDRXZmdNTURIOUZNUy9wZ0VRamJ1QVIzY212NGpJU2dtQXZROVFXUE5tZ0RrNk9zTEx5d3NIRHg3RWp6LytDQUI0OWRWWGNmRGdRYzEvUU1seXdZTUhEMkxyMXEzdzh2S0NuWjBkWW1OamtaZVg5MWppM0wxN053Q2daOCtlZXMvbjV1WUNBSnljbkhUT09UbzZZdG15WmFoYnQ2N2V2dEhSMFJBRUFjSEJ3U2FLbG9pSWlPZ2ZUSUNSMVh1UWZWdENhd0YxWFJ1WkxSYXp5NHVGZUdraUlCWWIxOS9qS2RoMDJBN1k2cjY0RUJGWkJYdXZHcmtFc2xldlh0aStmVHNBNEljZmZnQUFkT3JVcWR6MmRldld4ZmJ0MjlHc1dUT0VoNGRqOU9qUktDd3NOR3VNMTY5ZlIwUkVCRnEzYm8ybVRadnFiWk9abVFtZ1pMYVhQZzBiTml6Myt1Zk9uVU9USmszMEpzK0lpSWlJcW9vSk1MSnFLblV4MHZJTXE2Y0NBSjVPQWJDMzFKbFB4WmxRWDN3QktNNHdybitkSjJIVFlRZVRYMFJrMVFRSEw0ZzFNQUVHbE5UUCt2YmJiN0ZqeHc0TUdqUkliN0pJcFZMcEhFdElTRUNkT25XMGlzY1hGUlZwL2Fldm54UTNidHhBYUdnb2JHMXRNWFBtekhMYm5UOS9Ia0JKNFh3cGJ0KytqWnMzYjVZN3M0eUlpSWlvcWxnRGpLeGFhbDQ4MUtMaFAvVDd1VnJvOGtleEdPTGxWNEJjYVFYL05WeWY0TXd2SXFvZDdMMkI3T2pxamtJakp5Y0hOMi9leFBuejUzSGt5QkdrcDZkajhPREJlcE5NbnA2ZU9IUG1ETnEzYjY5SmR0MitmUnN4TVRIbzM3Ky9WdHRubjMzV29QRWY3ZmVvZ29JQ2ZQLzk5OWkrZlR0c2JXM3h3UWNmSUNnb0NBRHd5eSsvNE1HREIzQnhjWUc5dlQwU0V4T3hlL2R1MUt0WHI5d1pZdVVKQ3d1RHZiMDlCZzRjS0trZkVSRVJrYUdZQUNPcmxwUVRLNm05cjZzbEZzQVhJVWJQZzVoMnpManU4Z2F3NmJnVHNPT3VXMFJVQ3pqNEFvVkpnS2dDQk50cURTVTVPUmtUSmt5QVNxV0NUQ1pEcDA2ZE1HYk1HTFJ1M1ZwdiswbVRKdUd6eno3RGdnVUx0STdYcTFjUDQ4YU4wenEyZnYxNnJlOGpJeVB4MDA4LzZWd3pMQ3hNNi9zOWUvWWdJaUlDQUpDWW1JanAwNmNqT3pzYlFVRkJlTys5OTlDNDhUKy9LRXBLU3NLMmJkdTAramRxMUFoejU4NkZqWTNoaXd3T0h6Nk1jK2ZPWWV6WXNYQjNkemU0SHhFUkVaRVVUSUNSVlV2S3VTT3B2WjhGSnNERXY5ZERUTmhzWEdjSEg5Zzh1UXR3MEYrUW1Jakk2c2dEQVZFSkZDWURqbjdWR29xUGp3L216SmtEVjFkWHRHN2RHaTR1TGhXMkh6QmdBSHIxNm9XTWpBeUlZc2xHSi9iMjl2RDA5SVFnQ0FDQW9LQWc5T25UUnpOTHExUzdkdTAwOWJuS3Rnc01ETlJxMTdadFcyUmtsQ3lsOS9mM3gvang0eUdYeTlHL2YzL1kybW9uRENkTW1JQ1JJMGVpb0tBQUtwVUtjcmtjYm01dUJuOStHeHNiMk5qWW9FMmJObWpkdWpYR2p4OWZhVnNpSWlJaVl3bGk2VTlRUkZabzI2VzV1SlYyM3VEMjcvVDhFVTcybGpNVFNrdzlCUEhpaTRDb2x0NVpwb0JONXoyQTZ4T21ENHlJcUlZU1U0OUF2REFHTmwzMkFYVTZWM2M0OUQraUtHcVNlRVJFUkVUR0VDcjVZWUsvU2lPckptVUdtTE85dTBVbHY1QVREZkh5Wk9PU1g3YU9zT200bmNrdklxcDFCSG5KakNjeC8xNDFSMEpsTWZsRlJFUkU1c1lFR0ZtdC9PSXNaQmVtR2R6ZXh5WFlqTkdZV0ZFcTFCZi9EU2h6ak9vdXRGbkhtUTlFVkRzNS9tOTN3b0s3MVJzSEVSRVJFVDFXVElDUjFaSmFBTCt1czRVa3dOU0ZVUDg1QWNpUE42cTcwUFI5Q0Q3UG1EZ29JaUlMWVNzSDdEMlpBQ01pSWlLcVpaZ0FJNnVWbEhOYlVudkxtQUVtUXJ3Nkc4ZzhaMVJ2d1g4c2hPQ1pKbzZKaU1qQ09BWUErVXlBRVJFUkVkVW1USUNSMVVxV09BUE1FaEpnNHAzUElDYnVOSzV6blM0UVdxNEN3RG9yUkZTN0NmSkFpSndCUmtSRVJGU3JNQUZHVmt0S0FYd0E4SFp1WUtaSVRFTk1pb1FZOHgvak9zc0RZZFArVzhERzNyUkJFUkZaSXNkQW9JQkY4SW1JaUlocUV5YkF5Q3FKb29qa1hNTm5nTG5ML1dCdkt6ZGpSRldVL3pmRXFPbkc5YlYxaGszN2JZQzlsMmxqSWlLeVZQSUFvRGpUNkkxRWlJaUlpTWp5TUFGR1ZpbWpJQkhGcWtLRDIvdlU1QUw0NmlLb0wwOEdsTmxHZEJZZ3ROMEF1RDVoOHJDSWlDeVcvSDh6ZnZPa3pSUW1JaUlpSXN2RkJCaFpKZW4xdjRMTUU0Z0ppREdmQUEvL05LcXYwR3doQk8vK0pvNklpTWl5Q2E0dEFBQml6dlZxam9TSWlJaUlIaGNtd01ncVNhMy81ZVBTMEV5UlZJMlljZ0JpM0ZkRzlSVUN4a0VJZXMyMEFSRVJXUVBIUU1CV0RqQUJSa1JFUkZSck1BRkdWaWxKNmd3dzV5RHpCRklWQllrUXI3eGhYRitQcHlDMFdBYnUrRWhFcElkZ0E3ZzBad0tNaUlpSXFCWmhBb3lzVWxMT2JZUGIyZ2d5ZURvRm1qRWFJNGhLcVArYUFoUm5TTy9yRkFTYmRwdTU0eU1SVVFVRWx4WmNBa2xFUkVSVWl6QUJSbGFuV0ZXSTlMeEVnOXQ3T1FmQzFrWm14b2lrRTI4dEF6TE9TdThvYzRGTmgrOEFPdy9UQjBWRVpFMWNtZ1A1OFlBcXQ3b2pJU0lpSXFMSGdBa3dzam9wdVhFQVJJUGIxN1FkSU1XMFl4RHZyREtxcjlCeUZlRGMxTVFSRVJGWklaZm1KZitiYzdONjR5QWlJaUtpeDRJSk1MSTYwZ3ZnMTZBRVdHRXl4TCttUVVvQ3I1UVFNQjZDYjRqcFl5SWlza0tDUytsT2tOSFZIQWtSRVJFUlBRNU1nSkhWa1o0QUN6SlBJRktKYW9oWFhnT0tVcVQzZFdrR29mbGkwOGRFUkdTdEhIMEJtWUtGOEltSWlJaHFDU2JBeU9va1M5d0JzcTV6UXpORklvMFl1eHBpMmpIcEhXMGNZTk4yQTJBck4zMVFSRVJXU3dCY1d3RFoxNm83RUNJaUlpSjZESmdBSXlzalNwb0JabWZyQ0lWalhUUEdZNkNNc3hCdkxUR3FxOUJpQ2ZDL3BUeEVSR1E0d2EwOXhJZC9BS0t5dWtNaElpSWlJak5qQW95c1NrNVJCdktLSHhyYzNzYzVHSUlnbURFaUF4Um5RdjNYRkVCVVMrNHErQTZIRUREZURFRVJFZFVDSHQwQlpRNlFmYlc2SXlFaUlpSWlNMk1Dakt5S0pkYi9FbTk4QUJRa1N1OG9yMSt5NnlPcU9ZRkhSR1NoQkk5dWdHQURNZU4wZFlkQ1JFUkVSR2JHQkJoWmxkVGNlRW50cTNzSFNESHRLTVI3MzBudktNaGcwM1k5SUhNemZWQkVSTFdGVEFHNHRnYlN6MVIzSkVSRVJFUmtaa3lBa1ZWSnlmMWJVdnU2enRXWUFGUG1RSXg2MDZpdVFwTlFRTkhSeEFFUkVkVStna2NQaUJsbmpWcUdUa1JFUkVTV2d3a3dzaXFXTkFOTWpQa1lLTGdydVovZzlUU0VvTmROSHhBUlVXM2swUk1vVGdkeWIxWjNKRVJFUkVSa1JreUFrVlZKeVRNOEFlWmtYd2ZPOXU1bWpLWUNHV2NneG9kSjcrZmdBNkgxVjREQVI1ZUl5QlFFOTY2QVlBc3hnOHNnaVlpSWlLd1ozNkxKYXVRWFp5R3ZLTlBnOXQ3T0Rjd1lUUVZVK1ZCSHpUU2lvd0NoOVRlQXZaZkpReUlpcXJWa0xvQmJPNENGOEltSWlJaXNHaE5nWkRWU0pDNS85SGFxYjZaSUtpYmVXZ0xreFVydUp6U1lDc0d6bHhraUlpS3EzUVNQSGhCVGp3RmljWFdIUWtSRVJFUm13Z1FZV1kxVWlRWHdQWjBEelJSSkJSNWVnUGozTjlMN3lSdEFhRExmOVBFUUVSRUVuOEZBY1RyRTlGUFZIUW9SRVJFUm1Ra1RZR1ExcE5UL0FnQ3Z4ejBEVEYxVXN2VFJpSjNHaEphckFGc25Nd1JGUkVTbzB4R1FCd0lQZGxkM0pFUkVSRVJrSmt5QWtkV1F1Z09rMTJPZUFTYmUrUlRJdVNHNW54QXdqa3NmaVlqTVNvRGdPeHhpOGo0dWd5UWlJaUt5VWt5QWtkV1FrZ0NUMmRoRDRWRFhqTkU4SWpzSzRwM1YwdnM1MUlYUWJLSHA0eUVpSWkyQzczTkFVUnJFNUYrck94UWlJaUlpTWdNbXdNZ3FGS3NLa1ZtUVpIQjdUNmNBQ0lKZ3hvaktFSXVoanBvQmlFckpYWVVubGdNeWhSbUNJaUlpTFc2dFMzYURUQWlyN2tpSWlJaUl5QXlZQUNPcmtKYVhBRUEwdUwyWDgrT3IveVhHZmdsa1haSGNUL0FkRHNIbkdUTkVSRVJFdWdRSURWNkZtSFljeUkycDdtQ0lpSWlJeU1TWUFDT3JrQ0p4QjBndnA4ZFUveXMvQWVMdEZkTDcyZFdCMEdLcDZlTWhJcUp5Q2I0aGdMMG54TGl2cWpzVUlpSWlJakl4SnNESUtxUkszUUh5TWMwQUUyOHVCTlNGa3ZzSnpUOEI3TDNORUJFUkVaWEx4aDVDZzZrUTczMEg1TVZXZHpSRVJFUkVaRUpNZ0pGVlNKRzZBNlRUWTBpQXBaK0crT0FueWQwRXo3NFEvTWVhSVNBaUlxcU0wT0Exd040YjRpM093aVVpSWlLeUpreUFrVlZJbGJnRTB0TXB3RXlSL0krb2d2cjZQT245YkowZ3RQd1V3R01xMEU5RVJOcHM1UkNheklONGZ4ZVFjYmE2b3lFaUlpSWlFMkVDakN5ZVdsUWhMZStld2UzZEhMMWhaK3RveG9nQThlNVdJUHVxNUg1QzAvY0IrZU1yMEU5RVJMb0UvK2NCUlR1b3I3d0JLSE9xT3h3eUVhVlMrbTdNWkZsNGo0bUlxQ0pNZ0pIRnk4aS9EN1ZvK0E4OFpsLytXSndKTWVZLzB2dlZlUkpDNENUVHgwTkVSTklJdHJCcHN4WW9Tb1o0ZlI2azdESmNrOFhIeDJQR2pCazRlOWE0bVcwblQ1N0V5cFVyeXoyL2JkczJiTml3d2Rqd2tKNmVqcVZMbCtMMjdkdVMrLzc2NjY5WXRHZ1JNak16OVo2L2Z2MDZKa3lZZ01PSEQxZDZyZGpZV096WXNRUEZ4Y1dTNHlEek1lVTl0bFRXL0F5YlExWldGa1N4L1AvL1RrbEpRVjVlM21PTTZCOTc5KzdGblR0M3FtVnNvdHBNVnQwQkVGV1YxT1dQNWk2QUw5NWVEaFNuUyt3bHdPYUo1WUJnYTVhWWlJaElJcWVHRUpvdmdYaDFOdUFZQUtIeGUyWWI2dEtsUzFWNkVXcmN1REhhdEdsVGFUdFhWMWVrcEtSZzZkS2xXTHQyTGVyV3JTdHBuT3ZYcjJQLy92MllNMmVPM3ZPUmtaRm8wcVJKdWYyenM3T2hWcXZMUForVWxJVERodytqYytmTzhQTHlxakFXTnpjM0NNSS81UUorL3ZsbjVPVGtRS0ZRNkcwZkhCd01BRmkzYmgyNmRlc0dKeWVuY3E4ZEV4T0RqUnMzWXNpUUliQ3pzME5DUWdJbVRkTCtCVlZZV0JnQ0F3UFJ2MzkvbmY2bDU4aTBUSFdQLy9qakQ5eTZkYXZLOFR6Ly9QT2FyL2tNbHpEMkdWYXBWRWhPVGtaQ1FnSnUzYnFGbXpkdjR1Yk5teGcvZmp3R0R4NXN3Q2ZUNzlNRmtvOEFBQ0FBU1VSQlZQMzMzMGRhV2hxMmJOa0NHeHZkZVI4dnZ2Z2l4bzhmandrVEpsUjRIWFBjMzlXclYyUEtsQ2xvMkxBaEFDQWhJUUdYTDE4MjZIcERoZ3pSK2o0dUxnNnZ2dnFxVWJHdFdiTUdUWnMyTmFvdmtTVmlBb3dzbnZRQytHYjhvVFRuQnNSNDZiODVFd0xHQWE2dHpCQVFFUkVaU3dqNE41QjNxK1FYRzdhT0VJSm53aHcxR284ZE80YTllL2NhM1Q4a0pNU2dsMmQzZDNlODg4NDdDQTBOeGNXTEY2djBZdm1veE1SRXBLU2s0Ti8vL25lNWJjYVBINC9jM054S3I3Vmt5WkpLMjBSRVJNREZ4UVZBeVV2OXpaczNNV1BHREFpQ29EZGhWZGJ3NGNOMWpoMDhlTERTTWIvOTlsc0F3RXN2dmFSMWZPblNwZkR6ODlON2prekRsUGY0MUtsVFZYcmVTcFZOZ1BFWjFtYm9NM3o4K0hHRWg0Y2pLU2tKS3BVS0FPRHM3SXpnNEdCMDc5NWQ4MXhGUlVWVmVDMHZMeS80K3ZwcUhjdkl5RUIwZERSR2pCaWhOL2tseGVPNHYxRlJVVmk5ZXJWQjEzczBBVlpxM3J4NUZTWXd5NHFMaThQSEgzOXNVRnNpYThJRUdGbTgxTHlha2dBVElWNFBCVVNWdEc0eVZ3aE5GcGduSkNJaXFnSUJRdE1QQWJVSzRzMUZRT1lGQ0MxWEFmYWVKaC9KenM0TysvYnQwem4rMVZkZklTSWlvdHdFamI0WlNNZVBIOGVpUllzcUhHL2x5cFhsTG9VeUpCbjBxTjkrK3cyMnRyYm8wYU5IdVczKys5Ly9Wamg3SkRFeEVUTm56c1M4ZWZQUXNXUEhDc2R6ZG5iV2ZQM2pqei9DdzhNRGd3WU4wbW9URmhaV2FkejM3OS9IZ2dXRy9SdnM3Kyt2OTdpUGowKzU1OGcwekhHUER4NDhpUFQwZEJ3K2ZCaXRXN2RHOCtiTkRZcGw1Y3FWMkw5L3Y4NXhQc1BTbitIR2pSdWphOWV1cUZldkh1enQ3ZkhwcDU5aTFxeFo2TnUzcjFiYk45OThzOEpyaFlTRTRQWFhYOWM2ZHVyVUtRQkFuejU5OVA0WmwvMU0vLzN2Zi9XZUsvdm5hTXI3cTgvZ3dZUDFKalFMQ3d1eGVmTm16VFB3Nk9jc3k4YkdCcmEyaHEwbXFXcFNrTWhTTVFGR0ZpK2xoaXlCRkpOL2haaDJWSEkvb2RFN2dIM0YwOFNKaUtpNkNCQ2Fmd3c0QlVHOCtSSEVVOTBoMUgrMVpIYVlnMi9sM2F2UjZOR2pKU1ZtamgwN2hrdVhMbW0rajRtSjBmcit4bzBiQUlDZE8zZnFqSFA0OEdHb1ZDcU1HalZLNzdWYnRteUp6ejc3REFCdzRNQUJMRisrdk53NHlwczk4czQ3NzJEQWdBRmF4eElTRW5EOCtIRk1tVEpGczF5eGxOUmxpQnMyYkVCNGVMam0rNUNRRURnN08rT0xMNzRBVVA2TGJFVXprYWpxVEhtUEgzWCsvSG1zVzdjT0N4Y3VyR3FZWm1IdHozRFRwazAxeSs4U0V4TXIrbWpvMDZjUG5udnVPWjNqTTJmTzFOdisxMTkvUmVmT25kR2lSWXR5RTZXVEprM0NzR0hETUdMRWlBckhyaTZYTGwzQ3lwVXI4ZURCQXd3ZE9oU3Z2UEpLaGN1My8vTWZJMm9RRTlVeVRJQ1JoUk9SbXB0UWViUC9zYmVWdzlYQjlMKzVoN29JNG8xUTZmMmNHa0tvUDluMDhSQVJrUWtKRU9xL0FzR3JIOFRvdVJCdkxZRjRleG5nMWc2Q3ZENGdENFFRTUFGd0NxcnVRTFU4OWRSVGFOWEs4T1gxOGZIeFdpL0xWNjVjd2JwMTYzVGFQWG9zTURBUThmSHg2TjI3TnpwMzdxdzUvdnZ2ditQNDhlT1lOV3NXZkh4OGRLNVROdGtFbEx3QXYvbm1tNWc3ZHk3YXQyK3ZkVzdzMkxGNlk5NjZkU3ZjM2QweFpNZ1FuRDkvSHFHaG9YanR0ZGNBbEJTNHJreEdSb2JtNjc1OSt5STRPQmhYcmx4QlpHUWtacytlclZsbVdUb1dVRExqdzlIeG45MmtseTFicGtsU3JGbXpCbks1dk5KeHl5UGUyd2JrRzc2enRjVVFBTUZ2akZIUGlDbnZNUUM4OE1JTG1wazIwZEhSQUVxV0ZpWWxKUmtVejlDaFE4dGRnbVpxdGVFWk5wUzd1enRhdEdoaFVOdlkyRmhjdjM0ZHExYXRnaUFJRlNaS0ZRckZZNnZaRnhzYmk2dFgvOWtsUGpvNldyTzBzdXpmcVp5Y0hLeGJ0dzc3OSs5SHc0WU44Zm5ubnhzMFE1RkxJSWtxeHdRWVdiU3N3bFFVcVF6ZnZhVms5cGZwNjdlSWYzOEQ1TVZKN2ljMFh3VFkySnM4SGlJaU1nT25JQWdkZDBESWo0ZDRienVRK1R2RXJNdEE4ajdBdVRHRUtpVEExR28xRGh3NG9ITThQcjVrbWIrK2MrYjIzSFBQYWMyNEtKMGg5ZWhTbjlJWkdON2UzbHF6TzJKaVl1RGc0RkJ1c3VEUll1WlpXVmtBQUNjbnAzSUxuWmQxNDhZTkhEMTZGTE5uejRaTUpzT09IVHZnNysrUHRtM2JBaWdwY0MxRm8wYU4wS2hSSTZoVUtrUkdScUozNzk1d2NYSFJ6RGp5OXZhR2pZME5GaTVjaURsejVtRGF0R2tBU2w3TVM0dVI5KzdkRzE5KytTVSsrdWdqU1dPWEVtK3ZBUElOLzhXZVJYRU1rUHlNbVBvZUF5VkxWa3VUT2FVSnNQSm1FZWt6Wk1nUXpKbzFTK2M0bjJIcHovQkxMNzJrTS9OcjhlTEZXTHg0c2VaN1k1WnovdkRERHdCS25tbWdwSGgvZWJ1SFBuejRVR3RXSVZEeXVkemMzTFNPbWVMKy92bm5uL2o2NjY4MTM1ODRjUUluVHB3QThFOEM3TlNwVS9qODg4K1JtNXVMeVpNblk5U29VUVl2YXpTazlocFJiY2NFR0ZrMEtiTy9BTURUS2NEMFFSUW1RYno5cWVSdWdtZGZDTjRES205SVJFUTFpN3krWmxkSVUvMUtSYVZTVmJpa3FLSnoxZW5BZ1FPSWpvNkdUQ2JUbVVIejRNR0RDcGR2UFZyUHFkUUhIM3hnME5nM2J0eUFLSXBZdFdvVlZxMWFCUUQ0NUpOUFlHZG5CNkJrMThES1pHUmtZTk9tVFJXMktkMnRidCsrZldqYnRpM1MwdEp3N2RvMXpVditnUU1ITUhqd1lJaWlpTk9uVHlNdnovQmZ6RDNLcHRlZlJ2ZTFSdWE4eHdVRkJZaUxpME9yVnEwUUVoSmljRXpsL1ozbU0vd1BRNS9ocFV1WFFxbFVBZ0EyYmRxRUV5ZE9ZT3JVcWVqU3BZdUIwZXQ2OE9BQkRoOCtySFVzTWpJU0d6ZHUxTnYrNTU5LzF2bDdOSEhpUkozTkFFeHhmOHNtSlB2Mzc0OHBVNlpnOU9qUkFJQzh2RHg4K3Vtbk9INzhPQUlEQS9IMjIyL0QxOWUzM0tXaC92Nyttc1NZbTVzYlJvMGFoUkVqUm1qdERLcFVLckZ3NFVJRUJRWGhsVmRlMGVxZmtwS0NYYnQyd2QzZHZkSzRpYXdKRTJCazBkTHo3a3BxNytWayt2cGZZc3hpUUZYNWpqaGFCRnNJelQrQk9XYWpFUkdSNWJHenM4TlBQLzJrYzN6ZHVuWFl2WHMzSWlNajlmWjc5dGxuelIxYWhiWnUzWXJHalJ1alNaTW0rUE5QN2VSTlRFeU0zcDNQdW5idGlqVnIxbWk5cUFFVkY5Qk9Ta3JTMmVYdDZhZWZSb01HRGVEbTVvYUZDeGNpSUNBQVhicDAwY3pJTUdRcG9sd3VyN0FJZm41K1BoUUtCVWFPSElrMWE5WkFxVlRDenM0T3p6NzdMQUlDQXZEeXl5OWozYnAxbXBwS1BqNCttRHQzYnFYamttSE1lWTl2M3J3SnRWcU5ybDI3b2xldlhsV09sYyt3OUdlNGRKZkg0dUppemRpZW5wNVZXcEs0ZWZObXpZNlNqL3JsbDErMFpsUDE3OThmTDczMEVzYU5HNmQxVEI5ejM5Lzc5Ky9qK1BIakFFcnEzczJmUDcvQzl1SGg0ZkR3OE1ESWtTTTFNKzlLWjc0OTZ1elpzOWl4WTRmZWM2VjlqSmxwUjJTSm1BQWppNVltc1U2R3lRdmc1OTZDbUxoZGNqY2g4R1hBcFpscFl5RWlJb3VrVXFrZ2lpTHM3WFdYeEpmdTFLWHZYR1ZPbno2TnVMZzRnOXZIeHNaS0htUDY5T253OGZIQlgzLzloZjM3OXlNOVBSMGVIaDVJU2twQ1dscWFUczJlbEpRVUZCUVVRQzZYYTE3YVNtVm5ad01vbVFueDZEbTVYSTZIRHgvQzFkVVZnbER5eXlNWEZ4ZTBiZHNXZS9mdVJVcEtpbWJaVkhGeE1XUXlHUklTRWd3dVVLL3Y1ZS9nd1lNSUR3L0gxcTFiTVhYcVZFeVpNZ1ZaV1Zsd2RuYUdURmJ5SS9Tenp6NkxIajE2UUM2WEczV1BxR0xtdk1mWHIxL1hmSDM1OG1WSmNiVnMyVkx6ZHdEZ00xeEs2ak5jNnNpUkk4akp5UUZRVXNqLzNyMTdXa2twUTEyNWNnV0hEeDlHMzc1OWNmUm94UnRUbGU1bWFjanlRblBkMzdMOC9mMnhZc1VLcUZRcWhJYUdZc0NBQWVqYnR5L1VhalhtenAyTElVT0dvRmV2WGpoMTZoUWlJaUkweWQ4dnZ2aWkzSVFmRWVsaUFvd3NtdlFaWUtZdGNpbmUrajlBTEg4N2FMM3MzRFZMWjRpSWlGUXFGUndjSEV4MnZlTGlZZ0M2TzcwWlk5dTJiZGk4ZWJQV3NiSXpKTmFzV1lPZ29DRE5DKzNwMDZjeFpNZ1FuRHg1RWdCMENtRXZYNzVjWjViSm8xYXZYbDN1dVo5Ly9sbHIxazlLU2dvMmJ0eUlGMTU0UWJOVUt6OC9YK3RsTkN3c0RQZnYzOGVDQlF2Sy9Sb29TWUpjdW5RSnYvLytPNENTWlZOUFBmV1U1anJKeWNrWU4yNGNGaTllakNlZmZGSnpmTlNvVVpnMWE5WmpLNHhlMjVqeUhwZFZtcURac0dHRDVKaDI3OTZ0a3dEak0vd1BLYyt3S0lyNC92dnYwYmh4WTl5NmRRdkp5Y2s0ZGVvVUNnb0tNSG15dEkyaWpoOC9qbTdkdXFGYnQyNTZFMkFKQ1FtYWhGZGhZU0dBa3FUZG96WEFIbVhxKzZ1UFhDNUgyN1p0Y2VyVUtSUVhGMlBvMEtGbzFLZ1I0dUxpb0ZhcjBhVkxGN1J0MnhiUjBkRVFCRUd6RVVmcE0xSFpaeWpQNDlvQWdLaW1ZQUtNTEZwNmZzVmJKbXNUNE9GVXozU0RaMStGK0NCQ2NqZWg4WHVBSGRmYkV4RlJpZno4Zk5qWTJHaVd2NVJWV3Y5RjM3bnlsTTZrMkxCaEF4bzBhR0J3djYrKytnb1JFZnIvWFh1MDZQZmZmLyt0dFJ5b1FZTUc4UFB6dzVFalJ6Qmt5QkFjT25RSUFRRUJDQW9LMHVxM2JObXljc2N2bmMyemFORWlkTzNhVmV2YzRjT0hzWFRwVXExalJVVkYrT1NUVDZCVUtxRlFLQkFlSG83TXpFd0VCd2ZEMWRWVjA2N3NDMTU1WDVlT2tacWFDbjkvZjhURXhPQ3p6ejZEaTR1THpwSW9mVXVUVnE5ZXJYbnBEd2tKd2V1dnYxN3U1eVREbWZvZWx6Vml4QWpKU3grWExsMkt1M2Z2Nml5OTVETmNRdW96REpUTXpJdVBqOGRiYjcyRlR6LzlGS05IajBaVVZCVEN3OE5oWTJOajhBdy9BSGptbVdlZ1VDaktuZEgzNnF1djZoemJ1WE5ucFlsR1U5L2ZSNmxVS3RqYTJrSVVSV3pidGcxUFBQR0Vwb0QvK2ZQbllXdHJxOWtOTkQ4L0gzSzVYR2NXblpRL3A3SWVYUlpLWk8yWUFDT0xKWXBxWkVoSWdDa2NmU0F6NFk2TDRpMGpkbHB4YVFZaGNLTEpZaUFpSXN1WG5aMk43T3hzTEZxMHFOdzJGWjE3VkZwYUdnQ2dUcDA2a3VKNDdiWFhNSFhxVkwzbkhwM2RkUDc4ZVoxNk9JTUdEY0ttVFp1d2VmTm0zTHAxUytkbHM3emFPbzk2Ly8zM3l6MDNiTmd3QU1Ebm4zK09vS0FnM0x4NUU4N096dmo1NTUvaDd1NnUrYy9MeTh1Z3NjcWFNMmNPZ0pLaTRNZU9IZE1jRHdzTEF3Q2twcWJpM1hmZnhadzVjelF2bzBESmkrZUVDUlBRcDA4ZkFOQkt6RkRWcUZRcWs5N2pzcnk4dkl5NmhwT1RrMDd5Z2Mrd05pblA4T2JObTlHeVpVdXRXbVBUcDA5SFdsb2FFaE1USVlxaVFXTUNRSEJ3c043anp6Ly9QSjUvL25ta3BhWEIwOU1UQUhEaHdnWE1uVHNYeTVjdlI3dDI3VFJ0eDR3Wm81UGdOUFg5TGZYZ3dRTjg5ZFZYK1BQUFA3RisvWHJzMnJVTE1URXhXZ1gxRHgwNmhMWnQyOExKeVFsQXlmTFM4bXJmU1ptSnVuLy9mcXhjdVZKeXpFU1dqZ2t3c2xnUEM1S2hVaXNOYnU4aEwzOFhHK21EWDRTWS9Jdmtia0x6VHdDQmp4MFJFZjBqTFMwTjdkcTFRMmhvcU02NXpaczNZKy9ldmVVV054NDFhcFRPc1lTRUJNME9oVklJZ2xDbG1RQkRoZ3hCZUhnNHRtM2JCbGRYVjUwWHNkSkVVbmxLbDZyTm1qVUxiZHUyMVRwMzVzd1pyRisvSGw5OTlSVWNIUjFSdDI1ZDJOdmJZOCtlUFZwTDBZQ1NKVnIxNnYwejQ3dnNTM3Q1WDFla2RCWlI2Wkk3THk4dm5abEY3dTd1WEVwa0JuSzUzS1QzT0RFeEVUZHUzREFxbHI1OSt5STNOeGN1TGk0NjUvZ01sNUQ2REs5ZHV4WXBLU21ZTjIrZXp1ZVlOMjhlYkcxdGRaS054bHErZkRrdVhyeUlyNy8rR25YcTFNR3RXN2NBNkNiTnZ2LytlNTIrcHI2L2x5NWRBbEN5SE5URnhRWERoZzNEaFFzWHNHSERCanp6ekRPYWhOeUZDeGR3NTg0ZHJTVzh1Ym01Y0haMjFqdFdSa2FHd1VzaDA5UFREV3BIWkczNEprNFdLMTFpQVh4VExuOFVZeFpMN2lONDlvSGcyZGRrTVJBUmtlVlRLcFc0Zi84KzJyVnJwL2RsMTg3T0RnQWt2UWhmdjM1ZHMzem1jWEp6YzBPTEZpMXc0Y0lGUFBua2s1b1pDNlVDQXdPUmxKU0VvcUlpbzhjSUNBalFtdjN3YUdJa1BUMGRmLzMxbDlaTHB6SDFvVXFWZlpsTVRVM1YvTytqTDVtUHZuajYrdnBxN2gxVmpTbnY4Y1dMRnl1c1QxV1J2bjM3SWlzclN5ZGh3bWRZbXJMUDhMVnIxOUMzYjErMGJ0MWFzNVN3bEtscmJvV0VoT0RZc1dPWVAzOCsvdS8vL2c4blRweEFnd1lOS3IwdnByeS81ODZkdzhhTkczSG56aDE0ZTN0ajFLaFJHRHg0TUM1ZnZvd1BQL3dRVFpzMnhSdHZ2S0VaOTV0dnZrRmdZS0RXVXQzczdPeHlFMkJidG16QmxpMWJLbzJEcURaakFvd3NWcHJFQXZnbW13R1dmaHBpMm0rU3V3bE41bFhlaUlpSWFwVWJOMjVBcVZTYTdHVTNOallXcWFtcEdEUm9rRW11SjhYbXpadHg0Y0lGT0RrNTRjaVJJMmpac3FWbXVWT3BoUXNYSWlZbXBzTHJHSnFndUg3OU9zNmNPWVBFeEVUY3UzY1A5KzdkUTE1ZUhnQm9MV2t5cGo1VUtYMTFkZlF0RzNyMHhmT2JiNzZwbGdTR3RUSDFQZTdmdjcvV3hnWlM1T1RrUUtsVXd0MWR1NDRybjJGZGhqN0Q0OGFOUTh1V0xRMXFtNUdSZ2Vqb2FJUGE2dE80Y1dPRWhvWmk0Y0tGbURScEVqSXpNdzBxc20vSys1dVRrNE9DZ2dMTW1UTkhNenR4MjdadDJMWnRHMXEwYUlIRml4ZHJacHF1WGJzV2NYRnhXTHAwcVdhblNhQWtBYVp2bWZYNzc3K1BKazJhd05mWEY3Ly8vanU2ZE9rQ1FSQ3djK2RPYk5pd0FiLysraXVBa2swT09uVG9nSWNQSCtMR2pSdGExeWFxRFpnQUk0c2xyUUErNEc2U0JKZ0k5UzBqWm45NUR3QVVIVTB3UGhFUldaUFNXbE9QN3JSbXJBTUhEZ0FBdW5mdmJwTHJsYXBvdWFCYXJjYmF0V3V4YTljdWRPellFZSsrK3k3ZWZ2dHRmUEhGRjBoT1RzYkxMNytzV1piMTFWZGZsWHNkcVFXMDc5MjdoKysvL3g0Tkd6WkVpeFl0RUJJU29pbGszNkJCQTZOM1JTdnI0TUdEbXErenM3UHgyMisvb1c3ZHV1amN1VE9Ba2hmYThQQnc5T3JWQzAyYU5LbnllS1ROMVBmWXdjSEI2SmxGcDArZkJnRDQrUGhvSGVjei9BK3B6N0NVei9qYmI3L2h0OTkrTTdpOVBsMjdka1gvL3YyeGYvOStBQ1hKcmJpNE9KMUMvMldaOHY3Mjd0MGJmZnIwMFNTZGNuTnpjZTdjT1F3WU1BQXpaODdVSkw5Mjd0eUpuMzc2Q1NFaEllalk4Wi8zaDZLaUl2ejk5OS9vMmJPbnpyVzdkZXVHdzRjUFk4R0NCVWhJU01DQ0JRczBkUWxMeGNURTRPT1BQNGE5dlQxNjllcUZnUU1IbW15SktaR2xZQUtNTEZhNjFCbGdKbGdDS2FZZUJUTE9TdTRuTk9ic0x5SWkwcGFWbFlWZmYvMFZ6WnMzMTJ4bFg1SFNZdENsTHl5bHN5RktsK0NrcDZjak1qSVN6WnMzUitQR2pVMGE2enZ2dktQM3VMMjlQZWJQbjQ4TEZ5NmdjK2ZPK09DREQrRGc0SUFWSzFiZ3ZmZmVRM2g0T0M1ZXZJZzMzbmhENzB5UHVMZzR5T1Z5eUdReVRZTEIwZEZScDEyblRwMndhdFVxclhNOWUvWkVqeDQ5TkFtTk8zZnVZT1hLbFpvbFJJWklTVW5STExHN2MrY09zck96RVJVVkJhRGt6elVqSXdQbnpwM0RtVE5uOFB2dnY4UFoyUm5qeG8zVDZoOFRFNFB3OEhENCsvdGp3SUFCNk4rL1A3eTl2UTJPZ2NwbjZudHNpTXpNVEt4ZXZSb0toUUp5dVJ4MmRuYkl5c3JDMGFOSEFRQTlldlRRdE9VelhMVm5XSXFubjM0YVk4YU0wVGsrYmRvMGcvcGZ1M1lObXpadHdxVkxsOUNxVlNzRUJRVmgvLzc5T0hIaUJKbzFhNGJ1M2J1alZhdFdhTlNva1dicHA2bnY3NlAxMlp5ZG5mSFpaNTlwenF2VmFvU0ZoU0U4UEJ4ZHUzYkYxS2xUc1dMRkNqZzVPY0hlM2g1UlVWSEl5Y2xCcDA2ZE5OZElUVTFGWkdRa0lpTWprWm1aaVI0OWVtRGF0R2xvMXF3WmNuSnljT2ZPSFUzQ3JVbVRKdGkrZlRzT0hEaUFmZnYyNGRkZmYwVkFRQUFHRFJxRVVhTkdjVGRJcWhXWUFDT0xsWlluc1FaWWxXZUFpY2JWL3FvN0ZIQnJYY1d4aVlqSTJvU0hoeU12THcvUFBmZWNRZTBMQ3dzeGZQaHcyTm5ad2RiV1ZyTVVySFJId2syYk5pRS9QeDhUSmt3d1dZdytQajVvMmJJbEJnd1lvSE11TFMwTlU2ZE94Y09IRHhFU0VvS3BVNmRxWHFBOFBEeXdldlZxTEZ1MkRLZE9uVUpZV0JnKy9mUlRuV3Y4NXovL1FWeGNuT2I3dW5Ycm9ubno1anJ0RkFxRlRvMmQwdGtTcGVMaTRoQVlHSWpCZ3dmcjlQZjA5TVQ4K2ZNMW4ybjI3TmtZTUdBQVJGSFUxTmM1Zi80OE5tellBS0JrZVoxYXJjWmJiNzJGaElRRXRHalJBbSsrK1NiNjlPbWpOVzV3Y0RDV0xsMktwS1FrUkVaR1l1Zk9uZGkrZlR0KytPRUhrOWN3cW8xTWZZOE5vVkFvY1BueVplVGs1R2p0UU9qdDdZMVhYbmxGYTBZT24rR3FQY05TS0JRS281WWhIamh3QUQvLy9ETnUzTGdCSnljblRKNDhXWlBzR1RseUpIYnYzbzFEaHc1cEN2d0xnZ0NGUW9GMjdkckIyOXZicFBkWG43SzFBcytjT1lQdzhIRDA3dDBiYytmT2hhMnRMZTdldll1clY2OENLSm5CK054enoybk5BTnU0Y1NOT25EaUJBUU1HWU9USWthaFhyeDYrL3ZwcnJkcUdaWmNMdTd1N1krellzUmd6Wmd6T25UdUhpSWdJL1Bubm54ZzdkcXhCbjVISTBnbWlsTDFsaVdvSVVWVGprNk9Eb1JZTjJ3WFN4ZDREYi9YY1diVXhrL2RCL0ZQcUR5UUNiTHFmQUZ4MGZ4QWdJcUxhTFNrcENkOTg4dzArK09DRGNwZWhuRDE3RmxGUlVacGFOWnMzYjBaR1JnWlVLaFZzYlczUnJsMDc5TzFic3NGS2ZIdzhJaUlpTUd2V3JNZjJHWDc0NFFmVXExY1AzYnAxSzdmTmdRTUgwS1pORy9qNit1cWN1M1RwRWxKVFU2RldxK0hvNklnT0hUcm8zV1hQVUdWM1NDc3RYcTJ2MXBjb2lraE5UWVZjTHRlTWw1bVppWVNFQkRnNk9pSTRPQmd5bVF3UEhqeUFTcVhTMm5Hd0lnVUZCWWlPampiWmNqalNWWlY3TEpWU3FZUktwWUlnQ0RySk9JRFBNR0M2WnpnOVBSM0xseS9IQ3krOGdEWnQybWlkZS9qd0lSd2NIUFRPSHROMzd2ang0MWk2ZENsMjdkcUZLMWV1NFBQUFA4ZWdRWU13ZlBod3ZiR3BWQ3BFUjBmajBxVkx1SDM3TmxKVFV6VTdQcHJ5L2hyaTBxVkxXZ2tyb09UdmN1bjFIbzBqT3pzYm9pakN6YzFOY3l3aElRRlhyMTZGS0lwd2RYWEZrMDgrV1dGQ1hxbFVTcG9sU1ZTVENaV3M2MlVDakN4U1p2NERyRDc5YjRQYjE2L1RDaTkzTkc3WEh3Q0FxSUw2ZEI4Z1IxcnhUY0Z2RklRMjN4Zy9MaEVSRVJFUkVSRlZxcklFR0xkOUlJdVVuaTkxK1dQVjZuK0pEM1pMVG41QnNJWFErTjBxalV0RVJFUkVSRVJFVmNjRUdGbWt0TWRaQUY5VVE3eTlUSEkzd2Y5NXdLbWg4ZU1TRVJFUkVSRVJrVWt3QVVZV0tWMWlBWHozS2hUQUYxTitBWEp2U2VzazJFRm85SmJSWXhJUkVSRVJFUkdSNlRBQlJoWkoraEpJWXhOZ0lzVFl6eVgzRWdMR0FmTDZSbzVKUkVSRVJFUkVSS2JFQkJoWnBEU0pNOEE4bkl4TWdHWDhEbVQrSWEyUGpUMkVobk9NRzQrSWlJaUlpSWlJVEk0Sk1MSTRhbEdGalB6N0JyZVgyN25DVWVacTFGaGk3QmVTK3dpQmt3QkhQNlBHSXlJaUlpSWlJaUxUWXdLTUxFNVdRUXJVb3RMZzlrYnZBSmx6QTJMS3I5TDYyTmhEYURqTHVQR0lpSWlJaUlpSXlDeVlBQ09MazViL2VIYUFGT1BXU080ajFIc1JzUGMyYWp3aUlpSWlJaUlpTWc4bXdNamlTTjBCMHFnQytBWDNJU2J1bE5oSmdCRDBodlN4aUlpSWlJaUlpTWlzbUFBaml5TTFBZVp1UkFKTWpGOExpTVdTK2doMWh3Sk93WkxISWlJaUlpSWlJaUx6WWdLTUxFNTZ2dFFkSUNVdWdWUm1RVXpZTEswUEFDRjRodVErUkVSRVJFUkVSR1IrVElDUnhaR3lBeVFndlFpK21QQXRvTXlSMUVmdzZBRW8ya3ZxUTBSRVJFUkVSRVNQQnhOZ1pHRkVaQlk4TUxpMXZhMGN6dllLd3krdkxvTDQ5emZTdytMc0x5SWlJaUlpSXFJYWl3a3dzaWk1Ulprb1ZoVWEzTDVrK2FOZ2NIc3g4WHVnTUVsYVVLNVBRUEI2V2xvZklpSWlJaUlpSW5wc21BQWppeUoxK2FPNzNNL3d4cUlhWXR5WEVpTUNoS0Faa0pKa0l5SWlJaUlpSXFMSGl3a3dzaWlaQmRKbVo5Vng5RFc0clpoNkJNaTlKUzBneDNvUS9FWkk2ME5FUkVSRVJFUkVqeFVUWUdSUk1pWE9BS3NqTnp3QmhvU05FcU1CaEtEWEFNRk9jajhpSWlJaUlpSWllbnlZQUNPTGtpR2hBRDRnWVFaWS90OFFVdzVKQzhhdURvU0E4ZEw2RUJFUkVSRVJFZEZqeHdRWVdaVE1mS2tKc0xvR3RSTVR0Z0FRSlYxYkNKd0UyRHBMNmtORVJFUkVSRVJFang4VFlHUlJKQ2ZBNUFZa3dOUkZFTzl0bFJhSWpUMkVCcTlLNjBORVJFUkVSRVJFMVlJSk1MSVlvcWlXVkFSZmJ1Y0dlMXVueXErYjlETlFsQ1lwRnNGdkpHRHZMYWtQRVJFUkVSRVJFVlVQSnNESVltUVhwa0V0S2cxdWIyajlMekUrVEhJc1F1RExrdnNRRVJFUkVSRVJVZlZnQW93c1JxYlVBdmlHN0FDWmZSWElQQ2N0RUxlMmdLSzl0RDVFUkVSRVJFUkVWRzJZQUNPTGtaRi9YMUo3UXdyZ2l3bEd6UDZxUHdtQUlMa2ZFUkVSRVJFUkVWVVBKc0RJWXBoOEJwZ3lDMkxpVG1sQnlCUVFmSitUMW9lSWlJaUlpSWlJcWhVVFlHUXhKTzhBV1VrTk1ESHhlMENWSittYVFyMFhBRnU1cEQ1RVJFUkVSRVJFVkwyWUFDT0xrU0YxQmxpRlN5QkZJNHZmVDVUY2g0aUlpSWlJaUlpcUZ4TmdaREV5cGRZQWs1ZWZBQlBUVHdPNU55VmRUL0RzQlRnM2x0U0hpSWlJaUlpSWlLb2ZFMkJrRWRTaUVsbUZLUWEzbDl1NXdkN1dxZndHQ1p1a0J4RTRTWG9mSWlJaUlpSWlJcXAyVElDUlJYaFlrQUpSRkExdVgySDlyNkkwaUVtUjBnSnc4SVhnTTBoYUh5SWlJaUlpSWlLcUVaZ0FJNHNnZmZsaitRa3c4VUVFSUJaTHVwNFFPQUVRWkpMNkVCRVJFUkVSRVZITndBUVlXUVJURnNBWDcrMlFOcmhnQ3lGZ2dyUStSRVJFUkVSRVJGUmpNQUZHRmlFelgySUNyTHdaWURrM2dLeExrcTRsK0R3TE9GU3dwSktJaUlpSWlJaUlhalFtd01naVpFcWVBYVkvWVNVbWhrc2ZQUEFsNlgySWlJaUlpSWlJcU1aZ0Fvd3NRbVora3FUMmVwZEFpaXFJaWQ5TEc5aXhIZ1NQbnRMNkVCRVJFUkVSRVZHTndnUVlXWVNzd21SSjdldklkUk5nWXZvSm9GRGFURExCZnpRZzhERWhJaUlpSWlJaXNtUjhzNmNhVHhUVnlDcE1OYmk5M000VjlyWk91aWVrRnI4SElQZy9MN2tQRVJFUkVSRVJFZFVzVElCUmpaZFRsQTVSVkJ2Y1hxRnYrYU15RzJMeVhta0RLem9Dem8ybDlTRWlJaUlpSWlLaUdvY0pNS3J4SGhaSVcvN281dUN0YzB4TTJnT29DaVJkUi9BZks2azlFUkVSRVJFUkVkVk1USUJSalNjMUFhWnc5TkU1SmlaS1hQNW9Zdy9CTDBSYUh5SWlJaUlpSWlLcWtaZ0FveG92cXpCRlVuczNCeS90QS9ueFFQcHBTZGNRdkFjQ2R1NlMraEFSRVJFUkVSRlJ6Y1FFR05WNGtwZEFQaklEVEV6OFh2cWc5Vmo4bm9pSWlJaUlpTWhhTUFGR05WN1Zhb0NKRUJQRHBRMW83d25CNjJscGZZaUlpSWlJaUlpb3htSUNqR284cVVzZ0ZZNWxFbUJaZndGNXNaTDZDMzZqQU1GT1VoOGlJaUlpSWlJaXFybVlBS01hVCtvTU1OY3lOY0RFQjdzbGp5ZjRjL2tqRVJFUkVSRVJrVFZoQW94cU5KVzZHTGxGR1FhM2Q3S3ZBNW1OL2YrK0U2VW53RnhhQUc2dHBQVWhJaUlpSWlJaW9ocU5DVENxMFNRdmYzUjRaUGxqL3QrUytnditZd0VJa3ZvUUVSRVJFUkVSVWMzR0JCalZhQThMcENYQXloYkFOMnI1bzErSTVENUVSRVJFUkVSRVZMTXhBVVkxV2xhaHhCMGdOUVh3alZqK1dLY1Q0RmhQV2g4aUlpSWlJaUlpcXZHWUFLTWF6ZWdaWUZsWHBDOS9mM3B5VXdBQUlBQkpSRUZVOUIwdXFUMFJFUkVSRVJFUldRWW13S2hHZTFpUUpLbTl3dEVIZ0pITEgrc09rOXlIaUlpSWlJaUlpR28rSnNDb1JzdVNPZ1BNMFJ1QUNER0p5eCtKaUlpSWlJaUlxQVFUWUZTalBaUmFBOHpCRzhpS0F2TGlKUFhqN0M4aUlpSWlJaUlpNjhVRUdOVm9rbWVBT1hoSm4vMEZRUEJsQW95SWlJaUlpSWpJV2pFQlJqVldrU29QQmNvY2c5czcyOWVCclkzTXlOMGZBeVJHUjBSRVJFUkVSRVNXZ2drd3FyR2s3d0RwQTJSZkJmSmlKZlhqOGtjaUlpSWlJaUlpNjhZRUdOVlkyWVZwa3RxN09YcERUTm9qZVJ3dWZ5UWlJaUlpSWlLeWJreUFVWTJWWFpncXFiM0N3UnRpOGkvU0JsRjA1UEpISWlJaUlpSWlJaXZIQkJqVldGSm5nSG5aMnBZc2daUkE4QjB1cVQwUkVSRVJFUkVSV1I0bXdLakd5aTZTbGdEeksveGI4aGhjL2toRVJFUkVSRVJrL1pnQW94cEw2Z3d3OTV5L3BBM2cxcGJMSDRtSWlJaUlpSWhxQVNiQXFNYVNVZ1BNRG1vNFpsMlNkSDNCZTZEVWtJaUlpSWlJaUlqSUFqRUJSaldXbEJsZ3dlb2NDT3BpU2RjWGZBWklEWW1JaUlpSWlJaUlMQkFUWUZSRGlaSVNZTTJRSSszeURqNkFheHVKTVJFUkVSRVJFUkdSSldJQ2pHcWt2S0tIVUl0S2c5b0tFTkZFekpKMGZjRjdJQ0R3cno4UkVSRVJFUkZSYmNBTUFOVklVbmFBOUJVTDRDd1dTaHZBbThzZmlZaUlpSWlJaUdvTEpzQ29ScEt5L0xHcHhObGZzTEdINE5sTFlrUkVSRVJFUkVSRVpLbVlBS01hU1VvQ3JJbjRVTksxQlkrZWdLMnoxSkNJaUlnZW0vUG56K1BPblR1Vkhxdk14bzBiTVcvZVBPVGtTS3lWK1Q5RlJVWEl5OHVyc0UxTVRBemVlKzg5SkNjbkd6VkdTa29LMUdxMVVYM05KVEV4c2RJMlVWRlJ1SDM3dHFUcjV1Zm5JejA5M2VEMktTa3B5TTNObFRRR0VSRVI2U2VyN2dDSTlNa3VURFdvblN1SzRTZm1TN3M0bHo4U0VWRU5OMy8rZlBUcjF3OXo1ODZ0OEZoRjR1UGo4Y01QUCtDcHA1NkNpNHVMVVhFc1diSUVkKy9leGFKRmkrRHI2NnUzalV3bXc5V3JWL0h4eHgvanM4OCtnMHltLzhmTGl4Y3ZJakV4RVdscGFVaE5UVVZDUWdMaTR1S1FtNXVMeno3N0RMTm56ellvcG9NSEQycSszckZqQnpadTNDajlnMVZ3elljUEgyTHk1TWtZUEhnd1pzeVlvYmY5dVhQbnNHREJBdlR2M3gvdnZ2dHVoZGZldjM4L2lvcUtNSHo0Y0d6YnRnM2g0ZUZhNDFYa3hSZGZSRWhJQ0Y1Ly9YWERQd3dSRVJIcHhRUVkxVWlHemdCcnJKYTQvQkdBd0FRWUVSRlp1Y0xDUWl4YXRBaEtwUkxIang5SC8vNzlEZXIzYUdKbTdOaXhDQTBOeGZUcDA3Rm8wU0kwYk5nUW1abVpXbTJjbkp3d2ZQaHduRDU5R2pkdjNvU25wNmZPZFgxOGZMQi8vMzRjTzNZTWZuNStTRXhNUk5ldVhURmp4Z3cwYXRRSTlldlhCd0NFaElSZzZOQ2hlbVBiczJjUElpSWk5SjZiTld1VzF2ZHF0UnBaV1Ztb1U2ZE9oWi8zanovK3dLbFRwN1NPN2R1M0QwcWxFczgrKzZ6ZVBvV0ZoVml6Wmcxa01obU9IRG1DVWFOR29XSERodVdPc1hQblRqUnYzcnpDT0VyMTc5OGY0OGVQeDRRSkV3eHFUMFJFUklaakFveHFKRU1UWUExRmlVczZYSjhBNUlGR1JFUkVSR1FaMUdvMWxpMWJobnYzN2dFQVJvMGFoV2VlZVVadlcxRVVzWDc5ZXB3OWV4YmR1blhUT2QrOGVYT3NXclVLNzd6ekRqNysrR05NbVRJRml4Y3ZMbmZzUnhOUnBTSWpJekZyMWl5ODk5NTdrTWxrNk4rL1A3cDA2WUorL2ZwcHRWTW9GQWdNMVAvdnRFS2hLSGZjSVVPR2FIMi9mZnQyL1BqamoxaXpaZzM4L2YzTDdaZVRrNk9WQUNzcUtrSkVSQVI2OWVwVmJsSnI3ZHExdUgvL1BwWXNXWUwxNjlkanlaSWwrUExMTCtIZzRLRFROaVltQmdrSkNXaldyQmtPSERpQTJOaFlBTUNCQXdlMDJyVnUzUnArZm43bHhrbEVSRVJWeHdRWTFVaUc3QUlwUUVTd3hBUVlaMzhSRVZGTmMrWEtGVFJyMWd6Mjl2YVMrMlprWk1EVjFWV3o3RkFVUmF4Y3VSSW5UNTdFb2tXTGNPYk1HZXphdFF0QlFVRVlPSENnVnQvYzNGd3NYNzRjWjgrZVJhZE9uYkJnd1FLOVl3UUdCbUxseXBVb0tDaUFwNmNuVnF4WW9UbDM1c3daL1BiYmJ4ZzdkbXlGczZEczdPeU0rbnpHaUlxS3dwWXRXK0RuNXdlVlNvV0VoQVNkTmdxRkFtNXVianJIOSt6WmcrenNiRXljT0JFQXNHSERCcmk1dVdITW1ERUFTaEpYZS9ic3dmRGh3OUd4WTBmVXFWTUhNMmZPeElvVkt6Qi8vbndJZ3FCMXZSOSsrQUVBY09qUUlSdzZkRWh6ZlBueTVWcnQ1czZkeXdRWUVSR1JtVEVCUmpXU0lUWEFmTVVDeUtHVWRGM0IyN0FsSUVSRVJPVjVrSjJMYlJldTQzVGNmY1JuWnVQZXd4eXNHTm9UTDNZd2JKbGJXYVcxcE41OTkxMkRseW1XOWMwMzMrRENoUXZZdUhFakhCMGRzV1RKRXB3K2ZScHZ2dmttT25mdWpFNmRPaUVyS3dzclZxeEFURXdNWG4zMVZUZzRPT0RVcVZOWXMyWU5VbEpTTUd6WU1MeisrdXV3dGJYVnVYNW1aaWJxMUttak5ZdXFiZHUyQUlBN2QrNWcvLzc5OFBIeFFkKytmVFhMRGZQejgvSFRUejloNU1pUmtwTmVTcVVTK2ZuNmEzc3FsWlgvbTMvMzdsMHNYTGdRU3FVU0NRa0ptRFJwa3Q1Mkw3LzhNbDU4OFVXdFl6azVPZmp1dSs4d1lzUUlCQVFFSUQ0K0hqdDM3c1J6enowSEFEaDc5aXhXcmx5SlZxMWFZZHEwYVFDQVJvMGFZYzZjT1ZpNmRDbWNuSnd3ZS9ac1RSTHMxcTFiT0hyMEtFYU9IS2xwdjJIREJrazF3SWlJaU1oMG1BQ2pHa2NVMWNncHFueUhwR0F4VzlxRlpXNkFvcU9SVVJFUlVXMzNJRHNYOC9lZHh0NXJkeUNLUUJ0L0w3VHg4OExRSnhxaVcxRDV5K3dxMHFGREJ5Z1VDdXpkdTFkeUFpdy9QeCtuVDU5R28wYU5vRkFvY09YS0Zady9meDZ6WjgvRzRNR0RBUUEyTmpZSURRM0ZwazJic0dQSERwdytmUm8rUGo2NGV2VXE2dGF0aTA4KytRUmR1blRSZS8zZHUzY2pMQ3dNTTJmTzFGbXFlUGZ1WGN5Yk53LzE2dFhEa2lWTHRKWW5YcjkrSFpzMmJVSnNiQ3ptejUrdk9mN281MXU5ZWpWV3IxNE5BRmkvZmowQVlPdldyZGk2ZGF1a1A0ZFM4Zkh4ZVBmZGQ1R1RrNE1tVFpwZ3hZb1ZjSEp5MHB4UFNrckNlKys5QndBWU5HaVFUdit3c0RBVUZ4ZWpiOSsrU0VoSXdOcTFhK0hxNm9weDQ4Ymh4SWtUV0x4NE1lclZxNGVQUHZwSXE5Qi92Mzc5a0pHUmdiVnIxeUk5UFIzdnZ2c3VYRjFkY2Z2MmJiaTd1MlBzMkxGR2ZSNGlJaUl5TFNiQXFNYkpMY3FBS0lxVnRwTmEvMHZ3N0FrSS9DdFBSRVRTN2JsNkIyL3VQZ2ExQ016cTJSNHZQZmtFQWhURzdheFlsa3dtUTc5Ky9iQnIxeTdjdVhPbndtV0VqL3J0dDk5UVVGQ2dLZGJldW5WcmZQdnR0L0R5OHRKcWw1cWFDaGNYRjdpN3V5TWxKUVVwS1NrQWdDZWZmQkl1TGk1UXFWUjZaMzg5OWRSVE9IRGdBSll1WFlxb3FDaTg4Y1lia01sa2lJcUt3a2NmZllSbXpab2hORFFVY3JrY3hjWEZLQ29xUWxGUkVmejkvZkd2Zi8wTEJ3OGVSS05HalRRSm9MQ3dNQUFsaGZhM2I5K09DUk1tb0UrZlBnQUFQejgvakIwN0ZpMWF0RURUcGszMWZ0NmJOMjhpT2pwYTc3bjA5SFRNbWpVTC92NytXTDE2TmI3NDRndk1talVMb2FHaGFOQ2dBWTRmUDQ3VnExY2pNREFRSDMzMGtkN2krSW1KaWNqUHo4ZjA2ZE5oWTJNRGxVcUZPWFBtWU8vZXZkaTRjU1BxMWF1SEdUTm1JQ3NyQzFsWjJwdndkT25TQmZuNStmanV1Kzh3ZWZKa2ZQamhoeEFFQVJNbVRNRDU4K2MxN2NxckFWWjZEU0lpSWpJZlpnT294akdrL3BjTUlnS2xGc0QzNkcxa1JFUkVWSnV0TzNNRjgvYWRRdGNHdmxnMytsK29aNExFVjFtREJ3L0dybDI3RUJrWmlSa3paaGpjYjkrK2ZWQW9GSm9rRWdCNGVYa2hMeThQVjY5ZTFjd0l1M1hyRm9DU2d2WVRKMDZFdTdzNzl1elpnMzM3OW1IdjNyMXdkSFJFOCtiTkVSd2NqSUNBQUhoNWVjSFgxeGNOR3piRXlwVXJzV3paTWtSR1JxSlhyMTVRS0JTWU0yY09SRkZFVkZRVVJvOGVqYUtpb25KL2NSVVdGb1ptelpxaFhidDJtdUwydDIvZkJnQzR1N3RyRmJ5ZlBIbHloWi9YMjlzYjNidDMxM3ZPdzhNRG9hR2hhTjI2TmV6dDdmSFJSeDlodzRZTm1EWnRHaG8wYUlEWTJGaTgrT0tMR0RkdW5ONWtId0FzV0xBQWFyVWFjcmtjVTZaTWdZdUxDd1lOR29UTm16ZWpSWXNXV0xSb0VVYU9IRmx1ZlAzNjljUEtsU3V4ZS9kdU5HblNwTndOQVFEZEdtQUE4UG5ubjFmNCtZbUlpS2hxbUFDakdpZW5zUExsandGaUxtU29mSlpZV1lJbkUyQkVSQ1ROZHhldlk5NitVM2o1eVNld2RFZ1B5R3hzVEQ1R1VGQVFtalJwZ3FOSGorSzExMTdUV2w1WG5oczNidUQ2OWV0NC92bm5ZV2RuQndCWXRXb1YvdnJyTDl5N2R3K2lLTUxPemc0dFc3YkUxS2xUNGVYbGhmajRlRHoxMUZOUUtCVG8yclVySGo1OGlMTm56K0xDaFF1SWlvckNwVXVYTk5lZk0yY09HalpzQ0FjSEI0U0dodUxxMWF0bzFhb1ZSRkZFLy83OTRlRGdBR2RuWnpnNU9jSFIwUkZ5dVZ6cmEwZEhSNmhVS256NDRZZll2bjA3MnJWckJ3REl6czdHbjMvK0NhQmtoOFNJaUFpRWhJUmcvLzc5V0xseXBjRi9adnBxYUhYczJCRkZSVVc0ZE9rU2Z2LzlkNXc4ZVJKMmRuYWFaWkFIRHg1RWNuSXltalp0aXVEZ1lOU3JWMCtydjZ1cks0Q1N3dlgzNzkvSGwxOStDVUVROFBMTEwwT3BWRUlta3hsVXU2dEZpeGJseHNnYVlFUkVSTldIQ1RDcWNYS0xNeXR0MDFCcS9TL0hBTURaOEdVbFJFUkVwMklUTWV1bll4alpwakdXRGUwSm0wZDIrRE9sM3IxN1k4T0dEVGh6NWd4Njl1eFphZnVJaUFqSVpESU1HelpNYzZ4NTgrYkl5Y25Cb0VHRDBLeFpNenp4eEJPYUl2UmJ0MjdGZi8vN1gwMUJkNkJrSjhTQkF3ZHFkb2RNVDA5SFhGd2NVbEpTdEhhTUZBUUJyVnExMG56OTl0dHZZLzc4K1Jnd1lBRDY5dTBMQUpnM2J4NmVlZVlaZE83Y0dXZlBuc1hYWDMrTnBVdVhZczJhTmZEMDlOUmM2OGlSSS9EMTlVVkNRZ0t1WDcrT2ZmdjJRYWxVNHBsbm50R01VV3I3OXUwNGVQQ2dadWxrUmM2ZVBZc2RPM2JnNXMyYnNMR3hRZnYyN1RGeDRrUjA3OTRkY3JrY21abVpPSDM2Tk02ZE80ZE5telloTnpjWGJkcTB3Wk5QUHFsMW5hU2tKR3pac2dYRGh3OUhreVpOTk1jTlNVb1NFUkZSemNaL3phbkd5UzJxUEFFV0xMbitWMjhBNW50eElTSWk2NUpWVUlUWGZ6eUNiZzM4OE9WelQ1czErUVVBZmZyMHdZWU5HM0Rnd0lGS0UyQXBLU2s0ZHV3WWV2WHFCVzl2YjgzeHdZTUhvME9IRHJoNDhTTHUzNytQKy9mdmE4NWR1blFKTXBrTUowNmNLUGU2am82T21vUldXZkh4OGZqNTU1OHhjdVJJK1BuNVFhVlM0WTgvL3RETTZnS0FQLzc0QXgwNmRBQUFaR1ZsSVNZbUJrcWxVcXNlbVZxdHhxNWR1L0N2Zi8wTFc3WnN3ZENoUXhFYkc0dDE2OWJCeTh0TFoyd1hsNUtscG1XWFNaYW5hZE9tZU9LSkovRHZmLzhiYmRxMHdlYk5tN0Z2M3o1Y3Zud1pBUUVCcUYrL1B0cTBhWU9CQXdkQ0VBVEV4c1pDTHBmaitQSGptbXNvbFVvc1diSUVibTV1bURScEV2THk4cENjbkF6UC8yZnZ2c09qck5JMmdOL1RVaWE5OTRRQWFUU0IwRVZBSXMxQ1FGQllSQVhFQmlMbytxa3Jvckt1Z3VMcWdxQ0FJTXBxWERhNGRKRGVrVTdvTlNTa2t0Nm5aY3IzUjhpUXlVeVNTWjJRdVgvWHhXWG12T2M5N3pNQkpMbHppb2NIQ2d2ci90cWtrcmUzTjJ4dGJRRUE4Zkh4V0xseXBWR2Y2Z2NDeko0OUcwOCsrYVRaenlBaUlxTDZZd0JHclU2WnFxRFc2M1k2RGZ4MXN2b042akdrNFFVUkVaSFYrV0Q3VWVUTEZkZ3lQUlkyb3FaZjlsaWRqNDhQSWlNamtadWJDNjFXVzJ2ZkF3Y09RSzFXbXp4ZDhOYXRXN1V1SmF6dFdrQkFnTWtBN01LRkM5aTBhUlA2OU9rRFB6OC95R1FWL3diYjJkblZXbWQxKy9idHc5MjdkekZ5NUVpc1hic1dBREJ6NWt3SUJBSjA3dHk1WG1OVjUrN3VqbGRlZVVYL09pSWlBa0RGYVpVWExseEFabVltZERvZDNucnJMVHorK09QbzBLR0QwUmdiTjI3RTVjdVhJWlZLTVdIQ0JNaGtNb2hFSWl4WnNnUXpaODQwdTVZdnZ2aENId1pXcXB6RnRuNzllbXpmdmwzL1dxRlFZTWFNR2ZWK3YwUkVSRlIvRE1DbzFhbHJCbGc3MUhQemU5dzdBWktJaU1nTXAxS3o4TnU1Ni9qeXFVY1E3T3JVWXMrZFAzOCszTjNkNit6M3pEUFBvR2ZQbmlaUGpIejQ0WWVOOXBmS3k4dkRwRW1UOE13eno5UzQwZnpMTDcrc1h5NVozZVhMbHlFU2lmUkxGUFB6Sy9icWRIWjJyclBXU25LNUhLdFdyY0xnd1lNTlpxMEpoVUs4OGNZYlNFeE14SFBQUFdmeTN1cXpwYjc1NWh1ajVaS1ZFaElTVUZKU2d1RGdZUFRyMTA4ZjBpa1VDaVFuSjljNm15dzZPaHJUcGsyRHI2OHZmSHg4NE8zdERROFBEd2dFQW9QUDZieDU4NUNRa0lEbHk1Y2pJQ0FBV3EwV1dxMjIxbVdTbGMrdDNHZXM4clZjTHEveEhpSWlJbXBhRE1DbzFha3JBR3V2cmVmK1gwNWRBQnZQdXZzUkVaSFYwK21BVDNlZlFGYy9UMHp0M2FsRm4yMU8rRlhKMUF5bW12enl5eS9RNlhSNDdMSEhhdXhUWEZ4c01sQURnUFBuenlNc0xFeS9tWHhTVWhJQXdOZlgxNnpuNzkrL0gvYjI5bEFxbFhqaGhSZE05Z2tPRGpiYTY2dW1QY0M4dmIxcmZGWjhmRHhPblRxbFA1WFMzZDBkQVFFQkNBa0pRYnQyN2FCUUtCQVNFZ0kzTnplamUwTkRReEVhR2xycmUvbmpqejl3L1BoeC9QV3ZmMFZBUUlCK1ZsbTdkdTN3MWx0djFYcXZPYlp0MjFiaktaVkVSRVRVT0F6QXFOV3BheFA4K3M0QTQrbVBSRVJrcm9PMzAzQTBLUU8vUGpleTJmZjlhZ203ZCsvRzFxMWJNWExrU0xScjE4NWtINjFXaThMQ1FyaTR1QmhkUzA5UFIwNU9Eb1lPSGFwdisvUFBQeUVXaStzTWl5cWRPSEVDaVltSldMaHdJUUlEQTAzMmtVZ2tSck96NnJNSFdLWFBQdnNNYXJVYW1abVpTRTFOUlVwS0NwS1NrbkRwMGlYczJMRURHbzBHQXdjT3hNY2ZmMXpyT01YRnhiaDE2eFp1M3J3Skx5OHZEQjA2RkltSmlWaTZkQ21HRGgyS2tTTkhBb0QrbE1qMzNuc1AzYnAxUTB4TWpObTFBdEFIZFpWcW1vVkhSRVJFamNjQWpGcWQydllBYzlTcDRhRlQxbTlBQm1CRVJHU21ydytjeFVQK1hoZ1IwYTdabjZWVUtwR1hsMWZqZGJsY2pveU1qRHJiS3ZuNysrcy8xbXExaUl1THc5cTFheEVlSGw3clBsTXBLU25RYXJVbVoxYWRQSGtTQU5DdFd6Y0F3TFZyMTNEdzRFRTgvUEREWnU4QlZsaFlDQThQRC8yK1hNMU5MQllqS0NnSVFVRkJHREJnZ0w1ZHBWSWhNVEZSdnd5eHV2Lzk3Mzg0ZCs0Y0VoTVRrWk9UQTRGQUFEOC9QMHljT0JFcEtTbVlPM2N1ZkgxOU1XZk9IUDA5V3EwVzRlSGhpSTJOeGIvKzlTOUVSVVVaL0Q3VUpERXhFY25KeWZyWmRLNnVya1o5aW91TEFZQXp3b2lJaUpvSUF6QnFaWFMxTG9FTXF1LytYMEliQ056Nk43SW1JaUt5QnRleTgzRTBPUU5ySmc1SFMweitPbmZ1SE9iTm0xZmo5V1BIanVIWXNXTjF0bFhhdlhzM2REb2RqaDQ5aXA5Ly9obkp5Y25vMDZjUFB2amdBOWpiMndPbzJNOHJPenNiRGc0T2tFcWxrTWxrK09XWFh3REFhT04yQURoKy9MaCtrL3FMRnk5aS92ejVzTEd4d2RTcFUydXN1M0twWkVKQ0FnSURBM0g5K25XamZieXFxKzI2cVdzOWV2VEFsMTkrYWRiOTVpb29LSUJBSU1CVFR6MkZ5TWhJaElXRndkSFJFZWZQbjhlTUdUT2dWQ3FoVkNyeDRvc3ZRcVZTUWFsVVFxMVdHNHp4NVpkZjRwdHZ2b0hnM2g4Z0d4c2JPRGc0R0Qwck16TVRDeGN1aEZBb1JLOWV2ZENuVHg4QXdQTGx5NkZVS2lFV2kzSDU4bVVBcUhIV0hCRVJFZFVQQXpCcVZSVHFVbWgxbWhxdmgyakw2amVnYXk5QVpOL0lxb2lJeUJyOGVQSUt2Qnp0TVNxeVhZczhMekl5RXA5KyttbVRqWGZwMGlWOC92bm55TW5KZ1plWEY5NTU1eDJNR0RIQ29NK05HemZ3M1hmZkdiUUpoVUpNbURBQjNidDNOMmhYcVZTNGR1MGFPblRvQUpsTWh2ZmZmeDhDZ1FBZmZmUlJyY3NTZS9Ub0FTOHZMeXhZc0FBQVlHdHJXK3YrWXdDTTl2bXFTL1haWjdObno2N1gvWlZPbno2Tm8wZVBBZ0JlZXVrbGszMmlvcUxRdjM5L2VIcDZ3c3ZMQzA1T1RuQjBkSVNEZzRQK2wxUXFSVzV1TGw1Ly9YVWNQMzRjL2Z0WC9QQXROallXc2JHeFJtTU9IRGdRdTNidDBnZGxsZExTMG5EeTVFbm9kRHJZMnRwaThPREJUUkx1RVJFUkVTRFFWZDk4Z01pQzhtU3BXUHJubEJxdnY2eStEbDhvekI1UDBPRWRDRHErM3dTVkVSRlJXMWFtS2tlbkw5ZGlldDh1bURlc3I2WExhUkNOUm9OdnYvMFdYYnAwd1pBaFEweWVTbGhhV29yVTFGU1VsNWREclZaRElwRWdPRGpZNVA1ZkFGQldWb2FVbEJSRVJVVmh6NTQ5Q0FzTFEwaElTSjIxS0pWS0pDY25RNmZUd2QvZjMrakV5QnMzYnNESHg2Zkc1NW9yS1NrSk4yL2V4UERod3kxeWYzVzNiOSt1OFRBQkFGaTFhaFhXclZ0bmRGSW5FUkVSTlo2ZytrK1dxbDluQUVhdFNVcmhKYXc1WS9xbnVMYlE0RjMxcFhxTkorajFPemZCSnlLaU9tMjRtSWpwLzkyTjAyOU5RcWk3YzkwM0VCRVJFVkdyVWxjQUpteXBRb2pNVWRzRytFRmFXZjBHRTRnZ2NPM1Z5SXFJaU1nYWJMNmNpTzRCWGd5L2lJaUlpTm9vQm1EVXFwU1YxN3dCZnJDdW5odmdPejhFaUl3M25pVWlJcXBLcGxKajk0MFVQTldwNXFWclJFUkVSUFJnWXdCR3JVcHRKMEFHbzM0YjRBdmMralcySENJaXNnSjdiNlpBWHE3R2s1MUNMVjBLRVJFUkVUVVRCbURVcXRTMEJGS3MweUZBVjg4bGtHNERtcUFpSWlKcTYvYmZTa09ZbHlzNmVycGF1aFFpSWlJaWFpWU13S2hWcVdrR1dBQmtFS0orNXpVSTNQbzBSVWxFUk5UR0hidVRnVWRDQXl4ZEJoRVJFUkUxSXdaZzFLclV0QWRZdmZmL2Nvd0NKTzVOVUJFUkViVmxPYVZ5M013cFJKOWdYMHVYUWtSRVJFVE5pQUVZdFNvMUxZRU0wWEgvTHlJaWFucC8zc2tFQVBRTFlRQkdSRVJFMUpZeEFLTld4ZFFTU0FGMDhPZitYMFJFMUF5T0ptWEEzOWtCZ1M1T2xpNkZpSWlJaUpvUkF6QnFOYlE2RGVUbHhVYnRIbERCRnBwNmpjVVpZRVJFWkk0LzcyU2lYNGdmQkFKTFYwSkVSRVJFellrQkdMVWFzdklpayszKzlWeitDUHNnd002dkNTb2lJcUsyckVDdXhKV3NQUFRsOGtjaUlpS2lObzhCR0xVYU1wWHBBQ3hRVzcvbGp3S1g2S1lvaDRpSTJyZ1RkektoMHdGOXVRRStFUkVSVVpzbnRuUUJqU1hUcUxBcDdSUk81dDNDWFVVaEZKcHlTNWRFaldFenlxZ3BvYjVqRkFNNC9GVlRWRU1OWkNlU3dOZk9GWDA4T2lJMnNEZWtJaHRMbDBSRVpPUlljaVljYlNYbzVPTmg2VktJaUlpSXFKazkwQUhZK2NJN1dIWmpKM0tVeHZ0R0VaSGxLRFRsU0M3TFFYSlpEdlpuWGNiTThCRjR5RFhFMG1VUkVSbElTTTlCZEtBUFJFSnVBRVpFUkVUVTFqMndTeURQRjk3Qkp4ZmpHWDRSdFhJNXltSjhjakVlRndwVExGMEtFWkdCNnprRmlQSnh0M1FaUkVSRVJOUUNIc2dBVEtaUllkbU5uWll1ZzRqcVllbU5QeURUcUN4ZEJoRVJBQ0MzVEk3Y01qbkN2Vnd0WFFvUkVSRVJ0WUFITWdEYmxIYUtNNytJSGpBNXltSnNTanRsNlRLSWlBQlV6UDRDZ0hBdk53dFhRa1JFUkVRdDRZRU13RTdtM2JKMENVVFVBUHk3UzBTdHhmVnNCbUJFUkVSRTF1U0JETUR1S2dvdFhRSVJOUUQvN2hKUmEzRXR1d0FlVWp0NFNPMHNYUW9SRVJFUnRZQUhNZ0JUYU1vdFhRSVJOUUQvN2hKUmEzRTl1d0FSM3B6OVJVUkVSR1F0SHNnQWpJaUlpS2d4cnVma2Mva2pFUkVSa1JWaEFFWkVSRVJXSlYrbVFFNnBuQUVZRVJFUmtSVmhBRVpFUkVSVzVmNEprSzRXcm9TSWlJaUlXZ29ETUNJaUlySXF0L09LQUFBZFBSbUFFUkVSRVZrTEJtQkVSRVJrVmRLTFNpRVVDT0RuN0dEcFVvaUlpSWlvaFRBQUl5SWlJcXVTVmxnS1h5Y3B4RUorR1VSRVJFUmtMZmlWSHhFUkVWbVZ0S0pTQkxvNldib01JaUlpSW1wQkRNQ0lpSWpJcXFRWGxTTEFoY3NmaVlpSWlLd0pBekFpSWlLeUdqcGR4UXl3QUJkSFM1ZENSRVJFUkMySUFSZ1JFUkZaalFLNUFvcHlOUUpkdUFTU2lJaUl5Sm93QUNNaUlpS3JrVlpVQ2dCY0FrbEVSRVJrWlJpQUVSRVJrZFZJTDZ3TXdMZ0Vrb2lJaU1pYU1BQWpJaUlpcTVGZXpBQ01pSWlJeUJveEFDTWlJaUtya1ZaWUNsdXhDQjVTZTB1WFFrUkVSRVF0aUFFWUVSRVJXWTJzVWhsOEhLVVFDQ3hkQ1JFUkVSRzFKQVpnUkVSRVpEVnlTK1h3ZE9Uc0x5SWlJaUpyd3dDTWlJaUlyRWF1VEE1UEJ3WmdSRVJFUk5hR0FSZ1JFUkZaamJ3eUJUeWtkcFl1ZzRpSWlJaGFHQU13SWlJaXNnbzZIWkJiWmgwendHUXlHUTRmUG95Q2dvSjYzWmVhbW9wZHUzWTFVMVdHNHVMaWNQbnlaWlBYc3JPejhkdHZ2eUVqSThPc3NjenBkK25TSlNRbUp0YXJScmxjanZ6OGZMUDc1K1Rrb0t5c3JGN1BJQ0lpb3BZaHRuUUJSRVJFUkMyaFRGVU9wVm9ERDRmV05RTXNJU0VCdDIvZmJ2RDlIVHQyUkxkdTNRemF6cHc1ZzcvLy9lLzQ4c3N2Y2VyVXFScnZEUTRPUm1Sa3BQNzEyYk5uc1hUcFVnd2ZQaHdBOEovLy9BZXJWNjl1Y0cyVmR1L2ViZkQ2eG8wYldMTm1EY2FORzRmT25Uc2I5VDkwNkJCKy9QRkhSRVpHd3QvZnY5YXhpNHFLTUgzNmRJd2FOUXF6WnMweTJlZmt5Wk9ZTzNjdWhnMGJobmZmZmJmVzhYYnMyQUdWU29YWTJGajgrdXV2V0xkdW5WSDlOWmswYVJMR2poMkxHVE5tbU5XZmlJaUlXZzRETUNJaUlySUt1VEk1QUxTNkdXQUhEeDdFMXExYkczei8yTEZqalFLd2MrZk93Y0hCQVYyN2RzV29VYU5xdmJkcUFGYVQyYk5uRzd6V2FyVW9MaTZHcTZ0cnJmZWRQbjBhUjQ4ZU5XcmZ1WE1uQkFJQlltTmpUZDUzNk5BaGVIaDRvSHYzN25YV3RuMzdkcWpWYWp6eHhCTW1yeXVWU2l4YnRneGlzUmo3OXUzRCtQSGowYjU5K3hySGk0K1BOK3R6QWdERGhnM0Q4ODgvanhkZWVNR3Mva1JFUkdRNURNQ0lpSWpJS3VTVktRQ2dWZTRCSnBGSXNIMzdkcVAyNzc3N0RoczJiS2h4QnRLd1ljT00yblE2SFU2Y09JRkJnd1pCTEJaajkrN2QwR2cwaUkyTnhlVEprekZ4NGtSOVg2MVdpL2o0ZVBUdDJ4ZkJ3Y0UxMXZma2swOGF2UDd0dDkvdysrKy9ZOW15WmJYTzBDb3RMVFVJd0hiczJBRUEyTGR2SC96OC9KQ1FrSUNFaEFRQVFMdDI3UkFWRllYVTFGUmN2WG9WRVJFUldMOSt2ZEdZUGo0K0dEUm9FQUJBcFZKaHc0WU5HRFJvVUkyaDFvb1ZLNUNabVlrRkN4YmdoeDkrd0lJRkM3QjA2VkxZMnRvYTliMTU4eVpTVTFNUkVSR0JYYnQySVNrcENRQ01sb1YyN2RvVmZuNStOYjV2SWlJaWFuMFlnQkVSRVpGVnlDbHRuVFBBbXRxVksxZVFuWjJORVNORzZOc1NFeE9oVkNyUnFWTW5nNzVxdFJvclY2NkV1N3Q3clFGWVZaY3VYY0xhdFd2aDUrY0hqVWFEMU5SVW96NHVMaTV3ZG5ZMmF2LzY2Ni8xSDVlV2xocThIanQyTEtLaW9yQnQyellBd1BYcjEzSDkrbldqTWZyMDZhTVB3TFpzMllLU2toSk1tVElGQUxCcTFTbzRPenZqMldlZkJWQVJYRzNac2dXeHNiR0lqbzZHcTZzcjNuenpUWHoxMVZmNDRJTVBJQkFJRE1hdUROejI3Tm1EUFh2MjZOc1hMVnBrME8vOTk5OW5BRVpFUlBTQVlRQkdSRVJFVmlIdjNoSklqMFlHWURLVkd1Y3pjNUJhVUlJaWhRb2xTaFhHZHUySVVIZmp3TWNTOXUzYkJ3QUdNNklTRWhJZ0Vvbmc1dWFHckt3c0FJQ3RyUzJrVW1tOXhrNUxTOFA4K2ZPaFZxdVJtcHFLYWRPbW1ldzNkZXBVVEpvMHllUzFKNTk4VWgrWDdRMS9BQUFnQUVsRVFWUllWUm8vZmp5QWlsQnMrL2J0ZU9TUlJ6QjM3bHlqZTJOall5R1JTUFI5NCtMaU1HYk1HQVFHQmlJbEpRWHg4ZkY0K3VtbkFRREhqeC9IMTE5L2pTNWR1dUMxMTE0REFIVG8wQUZ2di8wMkZpNWNDS2xVaWpsejV1aERzRnUzYm1ILy92MFlOMjZjdnYrcVZhdnF0UWNZRVJFUnRWNE13SWlJaU1ncTVKWlZCR0JlRFFqQVVncEw4UHY1bTloOCtUWXUzYzJEVnFjenVPN3JKRzFVQUtiVmFrMmV2cGlTa2dMQWVBbGVUV1F5bWNITXBVb25UNTZFUnFNeENLejY5dTJMano3NnlPd2FVMUpTOE82Nzc2SzB0QlJoWVdINDZxdXZEQUswckt3c3ZQZmVld0NBa1NOSDFqaU9SQ0tCaTR1THlXdi8vZTkvb1ZBb01HblNKSWhFSXFQckdvMEdZbkhGbDY4Ly92Z2p5c3ZMOGVpamp5STFOUlVyVnF5QWs1TVRKaytlak1PSEQrUHp6ejlIUUVBQVB2bmtFLzA5QUJBVEU0T0NnZ0tzV0xFQytmbjVlUGZkZCtIazVJVEV4RVM0dWJsaHdvUUpabjlPaUlpSTZNSEJBSXlJaUlpc1FxRmNDUnVSRUZJYjg3LzhTU2tzd1dlN1QyTDloWnNBZ0FIdC9QRE9rR2c4NU8rRmpwNHVjTFczaFl1ZExTUWlZYU5xMDJnMFJzdnNxcXJ0V2xVN2QrNkVUQ1l6YU12UHo4ZkZpeGN4YWRJazlPdlhEd0N3Y09GQzJOdWJId1RtNStkajl1elo4UGYzeCtMRmkvSHR0OTlpOXV6WitQREREeEVTRW9KRGh3NWg4ZUxGQ0FvS3dpZWZmRkxuNXZpbWxKZVg0OWl4WTNqMDBVZlJzV05IazMwMEdvMStCbGhHUmdia2NqbmVlT01OQ0lWQ2FEUWF2UDMyMjlpNmRTdFdyMTZOZ0lBQXpKbzFDOFhGeFNndUxqWVlwMi9mdnBETDVZaUxpOFAwNmRQeDhjY2ZReUFRNElVWFhqQTROYk9tUGNBcXh5QWlJcUlIQndNd0lpSWlzZ3JGQ2hXYzdZdzNQamRGcTlQaCsyTVg4SS9kSnlBU0N2SFc0SjU0c1ZjVWdseWRtcVUyaVVTQ2pSczNHcld2WExrU216WnQwdStMVlYzVmt3K1ZTaVhXclZ1SHNMQXczTHg1VTk5ZUdkNk1IVHNXcnE2dTBPbDB5TTNOeGVEQmc4MnV6OTNkSFI5KytDRzZkdTBLR3hzYmZQTEpKMWkxYWhWZWUrMDFoSVNFSUNrcENaTW1UY0xreVpOTnp0d3loMFFpd1E4Ly9JRE16RXg4OU5GSGVQWFZWeEVRRUtDL3J0UHBvTlBwOUFIWTNMbHpvZFZxWVc5dmoxZGVlUVdPam80WU9YSWtmdnJwSjBSRlJlSFRUei9GdUhIamFueGVURXdNdnY3NmEyemF0QWxoWVdGR0oxMVdaU3FBWExKa1NZUGVKeEVSRVZrR0F6QWlJaUt5Q2tVS0paenRiT3JzVjZZcXg4di8zWU9kMSs5Z2JOY08rTWVvQWZCMWNtaTJ1alFhRFhRNkhXeHNqR3NUQ2l0bWxwbTZWdDJXTFZ1UW41K1BPWFBtWU42OGVRQXFOcm5mdkhreit2ZnZyNStWbFpLU0FwVktoZERRMEhyVkdSMGREWlZLaFlTRUJKdzRjUUpIamh5QlJDTFJMNFBjdlhzM3NyT3pFUjRlanREUVVJUHdxcXJpNG1Ja0p5ZWJ2R1p2Ync5SFIwZGN1blFKSDMzMEViNzk5bHY5K0dxMUdnRDBBWmlUVTBVWXVYNzllbVJtWm1McDBxVVFDQVNZT25VcTFHcTEvZ1RNdWtSRlJlbnJyNDU3Z0JFUkViVWRETUNJaUlqSUtsVE1BS3M5U0NwUnFqQmg3WGFjUzgvRzE3R0Q4RUowSjFRN0tMREphVFFhMk5xYU56T3RObloyZGhnNmRDZzZkT2lnYjl1OGVUTnljbkx3eGh0dllNbVNKWmcyYlJwT25qd0pBT2pjdWJQWll4OC9maHovK2M5L2NPUEdEUWlGUXZUbzBRTlRwa3pCd3c4L0RIdDdleFFXRnVMWXNXTTRlZklrMXF4Wmc3S3lNblRyMWcyOWUvYzJHbXZ2M3IzWXUzZHZqYy95OXZiR3UrKytpM256NW1IUm9rWDQrT09QQWR3UHdLcUdnVmxaV1ZpN2RpMWlZMk1SRmhhbWI2KzY1eGNSRVJFUndBQ01pSWlJckVTeFFnVm4yNW9ETUkxV2grZmpkaUloSXdlL1BEY0tNV0ZCTFZLWFhDNkhVQ2pFb1VPSGpLNWxaR1FBZ01scjFUM3l5Q01HKzFJVkZ4Zmo1NTkvUnUvZXZlSHA2WW1EQncvaTVNbVRzTE96UTNCd01MeTl2YUZTcWN5cU1UdzhISjA2ZGNKenp6MkhidDI2NGFlZmZzTDI3ZHR4L3Z4NUJBWUdJamc0R04yNmRjT0lFU01nRUFpUWxKUUVlM3Q3azNVUEdqUUlZOGVPTldoNzY2MjNERjczNjljUG8wZVB4dWJObTdGeDQwYU1HVE1HNWVYbEFPN1BBRk9yMVZpd1lBR2NuWjB4YmRvMHlHUXlaR2RudzhQREE0V0ZoV2E5TDZBaWNLc01JT1BqNDdGeTVVcWpQc09HRFRONFBYdjJiRHo1NUpObVA0T0lpSWdzandFWUVSRVJXWVVpaFFvK1R0SWFyeTgrZkE2SGI2ZmoxK2RHdGxqNEJRQWxKU1VvS1NuQnA1OStXbU9mMnE1VnFqeFpNU2NuQndEZzdPeU14eDU3RE9QR2pZTy92eisrKys0N2ZQTEpKN2gxNnhZbVQ1NWNyeHJkM2QzeHlpdXY2RjlIUkVRQUFOTFMwbkRod2dWa1ptWkNwOVBocmJmZXd1T1BQMjR3QzYwNkR3OFBkT25TcGM1blRwOCtIU2RPbk1ET25Uc3hldlJvZlZoWE9RTnM0OGFOdUh6NU1xUlNLU1pNbUFDWlRBYVJTSVFsUzVaZzVzeVpaciszTDc3NEFqMTc5alJvKy9ISEh3RlVMSy9jdm4yNy9yVkNvY0NNR1RQTUhwdUlpSWhhRHdaZ1JFUkVaQldLRlNxNDFMQUovcW5VTEN6Y2R3clQrM2JCeU1oMkxWcFhYbDRldW5mdmpnOC8vTkRvMms4Ly9ZU3RXN2RpL2ZyMUp1OGRQMzU4cldQUG1qVkwvN0dQancrQ2dvS1FsSlNFeHg5L3ZFRzFKaVFrb0tTa0JNSEJ3ZWpYcngvczdPd0FWQVJEeWNuSkNBcHF1dURRM3Q0ZW4zMzJHWHg5ZlNFVUNxRlVLZ0ZBUDFzck9qb2EwNlpOZzYrdkwzeDhmT0R0N1EwUER3OElCQUtEUGJ2bXpadUhoSVFFTEYrK0hBRUJBZEJxdGRCcXRiVXVrNng4SDVYN2pGVytsc3ZsVGZiK2lJaUlxR1V4QUNNaUlpS3JVS3cwdlFsK3NVS0ZWLzY3QngwOVhURi9STDhXclVtdFZpTXpNeFBkdTNmWHorQ3Fxbks1bjZscjlYWHQyalVjT0hBQU1URXg4UEx5YXRBWThmSHhPSFhxRkhRNkhZQ0ttV0VCQVFFSUNRbEJ1M2J0b0ZBb0VCSVNBamMzdDBiWEN3QWhJU0g2anhVS0JZRDdBVmhvYUdpZEcvbi84Y2NmT0g3OE9QNzYxNzhpSUNCQVAwdXRYYnQyUnNzdUcyTGJ0bTBOUHZXU2lJaUlXaFlEc0dZa0FORGZNd0lYQ3UrZ1ZLMndkRGx0anJ1TkkzcTR0Y09Sbk90UWFzc3RYUTRSRWJWaWFxMFdNcFhhWkFDMmNOOHBaSmFVWWZlclQ4Tk8wckpmR2wyL2ZoMXF0YnJXSllOTlFhVlNZZEdpUmJDeHNjRzBhZFAwN1RZMk52VTY0ZkN6eno3VGgzYXBxYWxJU1VsQlVsSVNMbDI2aEIwN2RrQ2owV0Rnd0lINmpldWJVbWxwS1FEb1o1MVZWVnhjakZ1M2J1SG16WnZ3OHZMQzBLRkRrWmlZaUtWTGwyTG8wS0VZT1hJa0FPaFBpWHp2dmZmUXJWczN4TVRFMUt1R3l1Q3Zram1uY3hJUkVWSHJ3QUNzR1FnQURQQ0t3TFBCL1JFczljUzJqTE5ZbGJqUDBtVzFPVThGUkdOTVlHOU02ekFVaDdLdjRJL01CTndweTdWMFdVUkUxQW9WS3lyMmo2cStDWDV1bVJ3L243Nks2WDI3b0t1Zlo0dlhkZkRnUVFCQWp4NDltdTBaT3AwT1gzMzFGVkpTVWpCanhveGFaMzlWRDNoTUVZdkZDQW9LUWxCUUVBWU1HS0J2VjZsVVNFeE0xQzhick1tR0RSdXdZY01HODkvQVBUZHYzZ1JRc2JjWkFQenZmLy9EdVhQbmtKaVlpSnljSEFnRUF2ajUrV0hpeElsSVNVbkIzTGx6NGV2cml6bHo1dWpIMEdxMUNBOFBSMnhzTFA3MXIzOGhLaW9LL3Y3K2RUNDdNVEVSeWNuSlNFcEtBZ0M0dXJvYTlTa3VMZ1lBemdnaklpSnFwUmlBTllNSklRTXdJZmorRjRRai9icGpaK1o1cE1yeUxGWlR1Sk9meFo1ZDFZMlN6Q1laeDBGc2l4RitEd0VBcENJYmpQVHJqalJaUGdNd0lpSXlxVmhaRVlDNTJCdnVBYmI4ejR2UWFMV1k4ZkJETFY5VGNURjI3dHlKeU1oSXMwS1l5bkJLSUJBQUFLNWV2UXJnL2pMSm11NVp0bXdaOXUvZmovNzkrMlBNbURFRzExVXFGVXBMUytIczdBeWhVSWhidDI2WjNCdXIraW1JamRHNWMyZjA2MmU0MUhUMTZ0VUdyK1BqNDVHVGt3TS9Qejg0T1RraEp5Y0g2OWF0ZzFnczFtL0FYMUJRQUlGQWdLZWVlZ3FSa1pFSUN3dURvNk1qenA4L2p4a3paa0NwVkVLcFZPTEZGMStFU3FXQ1VxbUVXcTAyZU02WFgzNkpiNzc1UnY4NXRiR3hnWU9EZzFITm1abVpXTGh3SVlSQ0lYcjE2b1UrZmZvQUFKWXZYdzZsVWdteFdJekxseThEQUFJREE1dm1FMFZFUkVSTmlnRllNOWlXY1E1UCtQZUVvN2hpaXI1SUlNVFU5a1B3OTB1L1c2eW1CUTlOZ3ZEZUYzZVdOUGJ3VjAweXppaS9IckFYM2Y4cGZwYWlDRHN6ejV2c3UrR1JkNXJrbVRWcHF2ZGtqdVorTDFXMTVQc2lJbXB1cG1hQUZTdFVXSDNpRXNaM0M0Ty9zM0hvMGR6V3JWc0htVXlHcDU5KzJxeitTcVVTc2JHeGtFZ2tFSWxFa01sa0FGRHJpWXEvLy80N05tM2FoSWlJQ0h6d3dRZjZvS2RTU1VrSkprNmNhTkJXR1RCVk5YdjJiTE5xck83MDZkTTRldlNvUVZ0NGVMalJNNnNIWUVxbDBtaVdtSzJ0TGQ1NDR3MzkvbUl2dmZTU3lXZEdSVVdoZi8vKzhQVDBoSmVYRjV5Y25PRG82QWdIQndmOUw2bFVpdHpjWEx6Kyt1czRmdnc0K3ZmdkR3Q0lqWTFGYkd5czBaZ0RCdzdFcmwyN2pENS9hV2xwT0hueUpIUTZIV3h0YlRGNDhPQW1EUXVKaUlpbzZUQUFhd1lsNVhMOG1ud0VyM1o4VE4vV3d5MFVuVjBDY2Jrb3pZS1Z0UTAyUWpHZUREQThyanp1emhHb2RSb0xWVVJFUksxZFNXVUFWbVVQc0I5UFhrYXhRb1UzSCtsdWtacEdqeDZOakl3TURCa3lwTVkrUFh2MjFPOHpaV2RuaDcvODVTOG9LQ2lBUnFPQlNDUkM5KzdkOWVGTnBjb2xpa0toRUU4ODhRUlNVbEx3Mm11dm1kdzd5OTNkSFdQR2pJRktwWUpPcDRPenM3UEJDWkY5Ky9hRnU3czdoZzhmM3FEMzJMbHpaNE5sa3A5Ly9qbDhmWDJOK3YzODg4OEdNNitlZnZwcERCdzRVRDlycS9JOVNhWFNPcDlwWTJPRHVYUG4xdG5QMmRrWjMzLy9QZHEzYjIvV2U2a2VmZ0hBUC83eEQ3UHVKU0lpSXNzVDZNelo3S0dWZVJCbXBvZ0VRdnlyNTRzSWxIcm8yNjRWcCtOdjUzK3pTRDIvRC94cm01a0I5cmgvRDd6YzRmNm10Y2xsT1hqNzdNK282USt5cFdlQU5jWHpYejMxQTdJVlJXMWlCbGhMdmdjaW9rcmJyeWJoK2JpZDJQZjZPRHprN3dXZER1aTc1RGUwZDNmQmY1NS92TzRCaUlpSWlLaFZFNWo2YVZVVlZqOERUQUFCSm9jKzBpeGpGNmpLREFLd1NPY0F6QWdianBJbVBoSHkzMG1INm4zUEp4ZmptN1NHbW56Y2RUd0VhTHJnelU0a3dUTkJodnVHckUwNldHUDRCUUE3TXM0MTJmTjdlM1NFcCszOXpYM2xHbFdUalYxZlNXWFpkYjYzR1dFanpPNC93cTg3T2pqNk5GbDlSRVN0aVg0SnBGM0ZIbURYc3ZPUm1GdUVkd1pIVzdJc0lpSWlJbW9oVmgrQUNRVUNQQjNZcDhXZU44eTNXNU9QMlpBQTdIemhuU2F2d3hTZERtaktpV2RQK2tmRDFlYitFb216QlVrNFY1QmM2ejByRS9jMnliUDdlWVpocEwvaEtWM0xiNWwvZEh4VHkxRVVZL2ZkaTdYMnFScUExZFcvaDFzb0F6QWlhck9LcXkyQjNIejVOc1JDSVlaSGhGaXlMQ0lpSWlKcUlWWWZnTkdEdzFGc2g3R0J2Zld2TlRvdDF0dyswQ0xQYnUvb2pUa1JqeHZNWmR1ZmRSbUhzcS9XZVcvY25TTTFYcHNVTWxEL2Nab3NENGR5VEk5WDJzU3pCb21JckUzbEtaQ1ZtK0J2dVhJYmo3UVBnR3UxVXlHSmlJaUlxRzFpQUVZUGpIRkJmU0VWMy85R1pXZm1lYVRKOHByOXVWNjJ6dmlnMDFqWUN1OGZNNTlZbW1YMjdLLzRsT00xWHFzYWdHWElDMnJ0UzBSRURWZWtVTUplSW9aRUpNU3QzRUpjemNySDlMNDFuNTVJUkVSRVJHMkwxUWRnR3AyMlFadDkrOW03SVZOZTBHUjFpQVVpbm1KWUN4ODdGenhSWmZsaHFWcUIvNlFjTStvbmdBQzZXbmNFcXg4UFd5ZDgybTBDUEtycysxV29Lc09DS3h1aDBxcWI3RGxFUk5TOGloVXEvZkxIZlRkVEFRQWpJN244a1lpSWlNaGFDQzFkd0lOR0tyYkZqTEFSV05ickpmVDE2TmhrNDM3VVpSeG1obzJBbzlqNGlISUNYdTRRQTRud2ZsNjdOdWtRU3NybEJuMGN4TGI0dnZkMFRBZ2VBS25JcHZvUTllWm00NEJQdXo0TEh6c1hmWnRjbzhJL0x2OFBlY3FTUm85UFJFUXRwMm9BZGpMMUx0cTVPY1BYeWFHT3U0aUlpSWlvcldBQVZnOWRYSUt3cE9jVURQUHRDZ0dBTjhOSHdjL2VyZEhqRHZBTVIxZlhZRHptMnhWTGUwM0RJTytveGhmYmh2VHg2SWhvOS9iNjF6ZEtNckhuN2dXamZ1T0Qrc0hIemdVVFF3WmdSWjlYOElSL3p3WS9NOERlSFFzZW1tVHcrMXV1MWVEenl4dVFXSnJWNEhHSmlNZ3lpaFFxL2Y1ZkoxT3kwRHVZaDM0UUVSRVJXUk9yWHdKWkg2VnFCWndsOXZyWFVyRXQzb3VLeFhzSnYwS3BMVy9RbURaQ01hYTBINkovN1NLUllrN0VFN2dyTDhTTmtzeEdWdnpnc3hWS01MM0RVUDFySFhSWWNXdVAwU0pIYnpzWGc4RExVV3dIc2JCaCtXNmtzejgrNkRRV1RsVityOHUxR254eGRSTXVGYVUyYU16bTRHcmpnRjd1SFpxc3Y1c05aMElRVWR0VnJGREIxZDRXNlVXbFNDOHFSZThnQm1CRVJFUkUxb1FCV0Qwa2wrWGdoOFM5bUJFMlF0OFc0dUNKMThLR1lmSDE3UTBhOCttZ1B2Q3lkVFpvMjVKK211SFhQUk5EQmhoOGZyWm5uTU50RXpPd25tLzNDQ1JDa2Y3MTdkSnNiRWsvVSsvbnhmaDB3YXNkSHpOWWJxblVsbVBCbFkwNFgzQ24zdU0xcDNBblA4enRQTGJaK2hNUnRTVkZDaVhhdVR2aFZHckZ2eUc5ZzN3dFhCRVJFUkVSdFNRR1lQVzArKzVGZEhkcmh3R2VFZnEySWQ2ZGtGQ1FqSVBaVitvMWxwZXRNOFlHOWpGb3UxVjZGMnVURGpWSnJRKzZ6aTZCaUEzc3BYK2RveXpHTDhtSGpmcDFjUW5DUUs5SS9Xc2RkUGorNWk1b2RlWnZobThybE9EVmpvL2hVWi9PUnRmU1pma29Vc25xV1QwUmxTaFZXSHJrUEhaY1MwWlNmaEZrS2g0Y1lRMmtObUtFdXJ0Z1ZHUTd2REh3SVRqWk5uNVB4cVpRSkZmQzFjNFdwMUt6WUNjUm81T3Z1NlZMSWlJaUlxSVd4QUNzQWI2N3VRdmhUdjd3ckhJeTRLc2RIOE8xNG5Sa0tZck1IdWYxc09Hd3FUTFRTSzVSNFo5WHQwS2owelpwdlE4aXFjZ0diNGFQZ2dBQ2ZkdjNOM2RCb1RGY2Fpb1NDUEZ5aHhpRHR1MFo1M0NyOUs3Wnp3cDM4c09zOEpFSWxIcVl2TjdlMFFkZjkzd1JSM091NGJjN1I1SFJoS2QvRXJWVkJ4UFRNR2ZqUVR6YU1RamZ4QTVHcExjYkhHd2tsaTZMV2tDWnFoelhzZ3Z3NjVsckdMUTBIdjhhTXhpRE93UmF0Q2FkRGloVUtPRmliNHR6NlRtSThuWnY4REo1SWlJaUlub3dNUUJyZ0RLMUVrdHYvSUZQdWo2amI3TVgyZUN2a1UvaWIrZC9NeXZBR3VyVEJUM2MyaG0wTGIzeEIrNHFDcHU2WEpPZUNlN1hJczhSQ09ydVk4cjBEakh3cm5MNjRybUNKR1FwaWhEaTRBbXhRQVNKVUFTSlVJenVyaUVJZHZEVTk4dFRsdURYNUNObVBjTk9KTUZ6SVkvZ2lZQWVCa0ViQUtUTDgrRm41d2JodlRjZ0FERFFLeElEUENPd04rc2kvblBuR1BKVnBRMTdjMDNrWk40dExMaXlzZFkrR3g1NXgreis3MGFOUm4vUDhDYXJqNnpYd2NRMHpQemZmcXdZSDRPSFEvMHRYUTYxTUFjYkNhSUR2UkVkNkkyalNSbDRkZjFlZkRkdUtBYTFEN0JZVFdXcWNtaTBPcmpZMmVKYWRqNkdXRGlRSXlJaUlxS1d4d0NzZ2M0WDNzSE96UE1ZNGZjUWdJcFFiSHZHT2JQQ0wxY2JCMHh0UDhTZ2JYUDZHUnpMdmRIMGhkWmdVc2pBRm50V2ZZa0VRZ3owaWpCbzYrRVdpbVc5WHFyejN1OXY3WVpjbzZxMWp3REFJTzlPZUs3ZFFLUDkxM1RRNGZmVUUvanR6bEVFU1Qwd05mUlJQT1FXb3I4dUZBZ3d6TGNiQm5sSFlVdjZHV3hJT3dXWldtbitteU5xNDBxVUtzelplQkFybm9uQncrMFlmbG03aDBQOXNXSjhETjc0MzM0Y2V1TVppeTJITEZSVS9IL2FSaVJDVm9rTUVkNk5QOEdaaUlpSWlCNHNETUFhWVczeUlmVHg2SWc3WlRsWWVuTW44cFFsWnQzM2FzZkg0Q2kyMDcrK1ZweUJ0VWtIbTZ2TUI0NUdwOFhsb2pSMHJ6WkRyaTc3c3k3alRQN3RXdnYwY0F2RkM2R0QwTTdCeStoYVVia00zMXpmcHQvcy9rNVpMajY1Rkk5bzkvYVlHam9FQWRMNys4WFlDaVVZSDlRUEkzd2Z3bjlTam1GbjVua3VYU1VDc1BUSWVUemFNWWpoRitrOUhPcVBSenNHWWVtUjgvaGJURytMMUZBb3J3akF5c29ybHRGSGVISC9MeUlpSWlKcnd3RE1oR0crWGMzdXV6ZnJJcklWUmVocFpsampiZWVDZmg1aEJtMEpCY2tZYW1MejlicmtLRXVRVUpCYzcvc2VCT2NLa3VvVmdCV295dkRqN2YwbXI0a0VRdlQzREVkc1lDOTBkRFI5NnRmQjdDdFljL3NBaXNxTk43cy9rMzhiQ1FYSmVDb2dHczhHOTRlOTZQNE1CaWVKUFY3dUVJUEgvWHBnVGRJQmt3R2NBSUJZV1BkZk5ZRkFZSEQ2WkZYbFdtNGVUZytHSGRlUzhVM3NZRXVYUWEzTWM5R1JlSHZUUVlzRllFWDNBckFDdVFJQU9BT01pSWlJeUFveEFETmhSdGlJRm4zZXhKQUJEYnF2TXBocGlMR0h2MnJRZmZYMSs4Qy82dmZScW84L2MyL0NRV3lING5JNVN0UnlsSlFyVUtaV29FU3RnRmdneEdmZEpzSkpZcS92di96V2JwU3FGUVpqZU5nNlliQjNKNHowZThob3FXT2xkSGsrVnR6YWc0dUZLYlhXbzlGcHNUSHRGQTVrWDhHVTBNRVk3TjNKNEhxQTFCMGZkbjRhNXdxU3NUcHhIOUxsK2ZwcmtjNEIrUHlodjlUNW5udTdkOEIvSDU1ajhscEwvWDRSTlZaU2ZoRWlHUzVRTlpIZWJraktMN2JZODR2dUxZSE1MMU5BSWhJaTJOV3BqanVJaUlpSXFLMWhBR1lsdG1hY2dSQXRmK0pWUTUrYm95ekdiM2VPbXJ6MlhsU3NRZmgxS1BzcVR1YmQwci91NFJhS3NZRzkwY1UxeUdoeiswckY1WEw4TCswRXRtZWNRN2xXWTNaZGhhb3kvT3Y2ZHV5K2V4R3ZodzFEZ0wzaE1wb2VidTJ3T0hvS3RxU2Z3VzkzamtMRm1WdGtaV1FxTlU5N0pDTU9OaEtVcWNycjd0aE1LcGRBRnNpVUNIQjJoRWpZd0JOYWlJaUlpT2lCeFFETVNxeTVmYUJOUEhlSWR5ZjA4N3kvaERSSFdZd1ZpWHNNK2hTWHl4RGxFbUF5L0NwVEs3RXAvUlMycEorQlF0UHdiOFl1RjZWaXpwbWZNUzZvTDhZRjlZVkVLTkpmRXdtRWlIRDJoMXBuZnJEV0VLNDJEdWpsM3FISitydlpPRFJGV1VSRXJVNmh2T0p3bE93eUdRSmNIUzFjRFJFUkVSRlpBZ013TTd4MjZnY29XK0ZNSG12YkY4clh6aFV2ZDN4TS8xb0hIWlpjMzJGMENtTmlhUlorU3o2SzUwTUg2ZHZ5VktYNEl5TUJPekxQb2F5SlRtMVU2elJZbDNJTVIzS3VZVmI0U0VRNFYyejZMVk1yOGEvcjI2SFY2UUFBMllvaS9GekRJUWN2aHQ3Zkt5bEZsb3Y5V1pmTmZuNjRreC9tZGg3YmJQMkppTnFLUW9VU0FnRnd0MWlHd1IwQ0xGME9FUkVSRVZrQUF6QXpGSlhMR2pWYmlCcFBJaFRoLzZLZWdyVEtCdlNiMGs3alVsR3F5ZjZiMGs5anFFOFhsR21VMkpKK0JuL20zbWkyVXhyVDVmbjQyL25mOEZSQU5KNXJOeEFyRXZjZ1cxR2t2NTZuS3NYR3RGTW03NjBhZ04yVkY5YllqNGlJR3E1UXJvU1RyUzJ5U3NzUXhQMi9pSWlJaUt3U0E3QTJxSjlIR0Z4c3BFMHkxczdNODgzK2pDS1ZETWZ6YnRiYVoycm9FTFIzOU5HL1Rpckx4cS9KUjJyc3I5RnA4WDhKdjBDdVVUVkpqWFhSUVlmTjZhZHhPT2NxQ2xSbExmSk1JaUl5VDVGY0NTZGJDWW9WU2dSeUNTUVJFUkdSVldJQTFnYU5EZXFEY0NlL0pobXJwZ0NzS1o5eG95U3oxZ0FzeHFjclJ2bjMwTCtXYTFSWWRIVkxuWHRzdFZUNFZWVkxobC9uQ3BLdzVNWWZ0ZlpaMC9kMXMvdlBEQnRlcnozRmlJZ2VGSVVLSld3bEZYczFCcm93QUNNaUlpS3lSZ3pBcWhFSmpFOHNyTnpMaVZwZXBMTS9YZ3Q3ektEdCs1dTdrQ2t2cVBFZUc2RVlVcEVOQ3N0bEFJQytIaDN4ZnFjeHpWb25BSXc5L0ZXelA2UHFmbWNsNVFvVTFpTndLOWRxYXUxZm9sWVk3YWRHUk5RV0ZNcVZzTG4zN3p1WFFCSVJFUkZaSndaZzFZZ0ZJcU0yQm1DVzRXL3ZocjkxR21Qd2U3TDc3Z1VjenJrR0FRQVBXeWY0MmJ2QjM5NE5nZlllQ0pDNkkxRHFEazliWjZ4UE9ZNjRPelV2a1h4UVBmZm50ODAyOXBMck81cHRiQ0lpU3lwU0tDRytGNEFGY0FZWUVSRVJrVlZpQUZhTlNHZzRBMHdIMUxuVXJyVjc4Zmd5cy90KzFHVThPbFRaYTZzNW5nRUFQL2ViV2V0MWR4dEhmTnhsUEp3bGh2dU1lZG82WTNIMEZQalp1VUlpclBtUGI1YWlzRjcxRUJGUjIxVW9WOExWemc0ZVVqdllTL2lsRHhFUkVaRTE0bGVCMWRnSkpRYXYxVnExaFNwcE9zWGxjclA3TnZTa3hQbzh3eHdEdlNMaGJlZGkxTjdEcloxWjkyY3JpL1VmWnltS3NDUGpuRm4zRGZQclpqRGp6Tno3aUlpb2RkTHBLamJCbDByRUNPQUcrRVJFUkVSV2l3RllOWTRTTzRQWE1ndHNwRTdBbGVLMGV2VlhhTXB4VjFHSXUvSkNaQ2dLY0tjc1IzOHR1U3dIS3hQM21qWE9ZTzlPRUl2dkIyRG0za2RFUksyVFFxMkdTcU5GbVVxTkxuNmVsaTZIaUlpSWlDeUVBVmcxVHVKcUFSZzNCYmVJMjZWWmtHdFVzQmZaR0xUbktVdVFKczlIbWl3UGFiSjhaTWp6a1NFdlFKNnlCRzE5cDdhQlhwR051dC9kMXJIZVl4elB2Zm5BTHdFbUl1dDJ0NlRpOEk4aWhRcnQzSnd0WEEwUkVSRVJXUW9Ec0dwY0pBNEdyNHVhZUdrZm1VZXIwMkZyK2xsSWhDS2t5ZktRZXUrWDNJcG41UDAxOHNsRzNkL1IwYmZlWTd4NGZGbVRMMjhsSW1wSkdVVVZBVmk1Um9OMjdnekFpSWlJaUt3VkE3QnFmS3Z0TzFXb0tyTlFKZFFXVDNFa0lxS1dsVjVjcXY4NGxBRVlFUkVSa2RVUzF0M0Z1dmpZdXhxOHJycVpPcEVsQk5pN1F3Q0JwY3NnSW5vZ1ZjNEFBOEFaWUVSRVJFUldqRFBBcW1udjRHM3dPa09lYjZGS3FERUVFRUFrRUQ2USsxZUpCRUpFT1FlZ3QwY0g5SGJ2QUQ5N043eDhjZ1ZtbkY1Vjc3Rys2elZkLy9INXdqdFljV3QzdmU0dktWZlUrNWxFUksxSlJuRVo3Q1ZpS05VYUJMbzRXYm9jSWlJaUlySVFCbUJWU0lSaXRIUDBNbWk3VTVacm9XcW9QaVJDTVRvNitpREtKUkNkbkFNUTZSeUFmMXorSGRlS015eGRtdG44N04zd1R1UlQ2T0hXRGxLeHJjRTFienNYWENtcTM4bVkxU2sxNWNpVUZ6WnFEQ0tpQjAxNlVTbWtFakc4SE93aEVYSGlPeEVSRVpHMVlnQldSUmVYUUlnRkl2MXJqVTZMMjZWWkZxeUlhdUp0NTRKd0p6OUVPUGtqd3RrUDdSMTlJQklZZm1NamE4VWI1dHVKSkloeURqUm9DNUo2SUVqcVliSy9uNTFib3dNd0lpSnJsRkZjQ29GUXdPV1BSRVJFUkZhT0FWZ1ZEM3RGR3J5K1dwd09sVlp0b1dxb2tyUEVIaDBjZlJIbTVJdHdKeitFT2ZuQ1dTS3Q4Nzd5VnZSN0p4WGJJc281QUoxZEF0SFpKUWdkVEFSMk5TbFZLNkNGdHBrckpDSnFlM1E2NEU1K0NRUUNJTlRkcGU0YmlJaUlpS2pOWWdCMmo2UFlEZ004d3czYWp1VmN0MUExMWswaUZHTjBRRFE2T3ZxaWc1TVB2R3pOLzZtOVZxZERpaXdYTjBzeVVWUXViOFlxemZPb2QyYzhHUkNOVUVjdnN6ZXkxd0ZJS3MzRzJZTGJPSk9maEJzbEdkRHFkTTFiYUF0NlBtNG5YT3hzNEdwdkN4YzdXLzNIem5hMjk5cnVYN09YaUNIZy92L1V3aTVkdW9TY25Cdzg4c2dqRUlzdDk4L2s0c1dMNGVUa2hHblRwdFg3M21lZmZSWUJBUUg0NXB0dmF1eVRrWkVCc1ZnTWIyL0R2Uyt6c3JJZ0Vvbmc2ZWxaNytlMk5pbUZKU2hTS0NFUmlSRGl6djIvaUlpSWlLd1pBN0I3SHZmdkFYdVJqZjYxUnFmRjBkeTJFWUI1MjVuL1UyK0pVRlIzSjVQM05kMGZwWEt0R2lQOEhqSXIrQ3BWSzNDOU9BUFhpdE54dFRnRGlhVjNvZENVTjFrdGpWV3FWanFzT3BZQUFDQUFTVVJCVktDOW8zZWQvY3JVU3B3dlRNYlovQ1NjS1VoQ29hcXN6bnNlVk51dkpwbmRWeUlTd3NYT0ZzNlZJWm10RFJ4c0pYQ1FTQ0MxRVZmOGtramdZQ09CZzQwWVVoc0pwSko3LzdVUlYrbFgwZTVnSTRHTlNNUlE3UUgzK09PUEF3RFdyRmtESHg4ZmZYdG1aaVplZXVrbEFNRDI3ZHNiTkxaYXJjWS8vL2xQcEtXbFlmcjA2Wmd3WVVMakMyNmdyVnUzd3NmSHAwRUJXRUZCQVJ3ZEhXdnQ4K0tMTHlJb0tBZy8vdmlqUWZ2a3laTk50aitJTG1Ua0FBREtOUnBFZUxsWnVCb2lJaUlpc2lRR1lBQThiQndSRzlqYm9PMVk3ZzBVdDRJWlJFMWhSZStYbS8wWi8zMTRUcE9PZHpMdkZwN3c3Mm5VWHFBcXc1V2lORnd1U3NYbG9qU2t5bkpoYW03VWF4MkhOZWk1TmlMRHZ4SU5IZWZIMi91aDBxcHhwdUEyOGxTbDhMQXgva1kwUzFHRVUzbUpPSmwvQzFlSzBxRFJjWmxqZGVVYUxYTEw1TWd0YTdxL2l5S2hBTkxLWUV4aUhKdzUyRlFFWlpYWHBmZGUyMHZFa0lpRXNCR0pZQ01TUWlJU3dWWXMwcmRWL1BmZWRmSDlQcFgvbFFpRkRONmFTSG01NlpCYnA5UFZlTTFjY1hGeFNFdExRM0J3TUo1Kyt1bEdqVVdXZHo0ekZ5S2hBQnF0RHIyRGZTMWRUb01kUFhvVVo4K2V4Y3laTXlFVW1yZDhYcWZUWWVuU3BZaUlpTUR3NGNPTnJsKzhlQkhuenAzRGM4ODlCNUhJL0I5KzVlVGtvS0NnQU9IaDRVYlhidHk0QVRjM04zaDVlWm00MHp5clZxMUN4NDRkTVdUSWtIcmRsNUdSQVg5Ly8xcjdYTHAwQ2ZiMjl1alFvWVBaNDhybGNzamxjcmk3dTV2VlB5Y25CMUtwRkE0T0RtWS9nNGlJaUZvR0F6QUFyM1FjQm1tVjJWODY2TEF1NVpnRks2TGp1VGZ4aEg5UEZKWExjS2t3RlJlTFVuQ3hNQVVaOGdLejdoL2g5MUNUMU5IUWNmNmRmQWdxclJwYW5RNzc3bDdDTThIOUFBQ0pwVms0bVhjTEovTnVJYmtzcDg1eEpvWU1hTkR6VFFtUXVqZDR2QjBaQ1NncWx6VlpMWmFrMGVwUW9sU2hSTm55aHlSVUQ4VnNSTUo3WVZsbDIvMHdyU0pjRStsRE5YM0FKaFpCTEJSQ0tCQkFLQkJBSUlEKzQvdS9BRUd0MXczN21PcFgyMzFDZ1FEQS9ZK0Z3dnZYSDJUbnpwM0RMNy84QWdCSVNVblJ6elNyankrKytBSTllOTRQNzllc1dZTzR1TGdhKysvZXZSdFhyMTdGbTIrK2FmSjZWbFlXaGcwekR1THJPMFByK1BIaitQcnJyNDNhMDlQVDhleXp6NXJWdm16WnNrWUZHNVp3SVNNSHJuYTI4SEN3aDRmVXp0TGxOTmlGQ3hld2VmTm16Snc1MCt4N2R1ellnYzJiTjJQNjlPazFqdm52Zi84YkV5ZE9OQWpBRWhJU2tKNmVqaWVlZU1Ma2ZmSHg4ZGl3WVFOMjc5NXRkRzNtekprWU8zWXNac3lZWVhhZDFhMWJ0dzR4TVRIMUNzQ0tpb293ZmZwMGpCbzFDck5telRMWjUrVEprNWc3ZHk2R0RSdUdkOTk5dDlieGR1ellBWlZLaGRqWVdQejY2NjlZdDI2ZHlmZHJ5cVJKa3hyOU9TQWlJcUxtWWZVQjJOTkJmZEhIdy9BbmdmdXlMaU5kbG0raGlnZ0FyaFNuWWZhWm41QWl5N1YwS1kyMjYrNTVGS2hLY1RJL0VYbktrbnJkT3lHNENRTXdlL2NHajNjczkwYWJDY0FzU2FYUlFxWFJvdTB1Y0gxdzNiMTdGNTk5OWhsMDkvYmI4L0x5Z3AyZGVZRkpRVUVCU2t0TEFjQm9kazVnWUNCNjllcGwwSmFWbFlYVTFGVFkydG9DQUR3OVBURnAwaVNqY2VQaTR1RGc0SURZMkZpajl2cnk4dkxDSTQ4OFl0QzJlZk5tU0tWU3M5dk4vWHkwRmpvZGNENGpGMnFkRnYxRC9DeGRqa2tiTjI1RVFVSE5QOWlaT25VcUFFQ3IxVllFMW1iTy9zckl5TUNLRlN2UXAwOGZQUHZzc3lncUtzTHExYXN4WWNJRUJBUUVtTHpuOHVYTFdMdDJMYzZlUFF0WFYxY01Iank0em1XMHpTVXJLd3Y3OSsrdnRVK25UcDMwUzZDM2I5OE90VnBkWTJpblZDcXhiTmt5aU1WaTdOdTNEK1BIajBmNzl1MXJIRHMrUGg2UmtaRTFYcTlxMkxCaGVQNzU1L0hDQ3krWTFaK0lpSWdzeDZvRE1LbllGczhFOVROb0sxU1Y0YWZiQnl4VFVEUDU1R0s4MlgybmR4aUtRS2xIdloveFhzS3Y5ZXIvUmZmbmFyMWV1Wmw5VzVDckxNR096QVJMbDBGRU5jakp5Y0U3Nzd5RG9xSWlCQVlHSWkwdERXNXVidmppaXkvcURBQ09IVHVHTDc3NEFnQVFFeE9EaHg0eW5EVTZiTmd3Z3hsY1JVVkZtREZqQm9SQ0lUNzg4RU1BRmVGVVpkQlJWVnhjSEJ3ZEhZMnVOU1FBNjlDaGc5SE1tTTJiTjhQTnpjM3M5Z2ZOaGN3Yy9mTHBtTEFnQzFkajJyWnQyNUNjbkZ6ajljcmZlN1ZhYmZZeVJhVlNpYzgrK3d5dXJxNTQ3NzMzSUxnM00vUEVpUk80ZWZNbWxpeFpBb2xFb3U5LzRNQUJiTm15QmRldVhZT3JxeXVtVDUrT3A1NTZDbEtwMU9Uc3cwbzFYZHV3WVFNMmJOaGcxTDU4K1hLemx4NWV1blFKbHk1ZHFyWFArKysvRHg4Zkg2aFVLbXpZc0FHREJnMnFNZFJhc1dJRk1qTXpzV0RCQXZ6d3d3OVlzR0FCbGk1ZHFnK2hxN3A1OHlaU1UxTVJFUkdCWGJ0MklTbXBZdC9LWGJ0MkdmVHIyclVyL1B4YVo3QktSRVJFcGxsMUFDWlRLN0h5MWg2OEdURkszN2I4MW02VXFoVVdyS3JwblMrOFkzWmZtYVpoeThKdWxHUTI2TDdtTXZid1Y1WXVnWWdhWWR1MmJkaXlaUXNXTFZvRUo2ZkduOTVYVkZTRVgzNzVCVTg4OFFUYXRXdW5iOC9PenNaNzc3MkhyS3dzUkVkSDQ5TlBQOFhLbFN1eGNlTkd2UG5tbTVnL2Z6NkNnb3pERTdsY2pwVXJWMkxyMXEwQWdMRmp4K0sxMTE3VGh3Mm1xTlZxeko4L0g5bloyWmcxYXhiNjlldUg3Nzc3cnRhNlMwcEtUUFlwS0NqUXQ3LzY2cXRZdkhneGR1ellZZEFuTlRYVklLUXdkd2xYV3hGM3R1SWdHMjlIS1laSGhGaTRHdE4rK09FSC9jZkRoZzNENk5HajljSGptVE5uc0diTkdnREExYXRYQVVEL3VyckhIbnNNUVVGQktDMHR4ZC8vL25la3BhVmh5WklsY0hhdU9FeEdJcEZnOHVUSldMSmtDWDc0NFFlRDVYbUxGaTFDYUdnbzNucnJMY1RFeE1EVzFoYjc5KzlIang0OThQcnJyeHM5NjhpUkk3aDQ4YUxKYTk5Ly96MjZkdTJLZ1FNSEdsMnJ6Nm1pZ3djUHhwdzV0ZTh0V2pramNjdVdMU2dwS2NHVUtWTUFWT3doNXV6c3JGL0N1MnZYTG16WnNnV3hzYkdJam82R3E2c3Izbnp6VFh6MTFWZjQ0SU1QalA3T3JsKy9IZ0N3Wjg4ZTdObXpSOSsrYU5FaWczN3Z2LzgrQXpBaUlxSUhqRlVIWUFDd1Avc3l3cHg4TWNxL0I5YW5Ic2VKdkZ1V0xvbElqMEVlV2FzREJ3NGdNVEVSdTNidHdyaHg0eG85M3I1OSs3Qng0MGFjUG4xYUh5TGN1SEVEOCtiTlEzNStQcUtqb3pGLy9ueElKQkxNbkRrVHRyYTJXTGR1SFY1Ly9YVk1tVElGWThlT2hVZ2tnbGFyeFo0OWU3QjY5V3JrNStmRDBkRVJiN3p4Qm1KaVl1cXNZZG15WmJoNDhTTEdqeCtQMGFOSEE0REptVEpWeVdReWszMUtTMHYxN2RPblQ0ZTd1N3MrcUNzckswTitmajdFWXJIUk4ramZmdnV0L3VQS0dxcTJtV3AzZDNmSGM4L1ZQbXUzdFZHcU5ZZy9md05pb1JBdjlvNkNSR1RlMHNIVzVOeTVjMWkzYnAxQlcwMnovN3AwNllLZ29DRDg4Y2NmT0hmdUhGeGNYREIvL255VWxKU2d0TFFVYXJWYTMzZmp4bzBHeTFzWExseUk2T2hvZy9HV0wxK083dDI3NDI5Lys1dlJzKzdldll1TEZ5K2FQQ1RpKysrL1I4ZU9IUnQ5Z0lSWUxEWnIrV1ZwYVNuaTR1SXdac3dZQkFZR0lpVWxCZkh4OGZyblYrNTkxNlZMRjd6MjJtc0FLbVpEdnYzMjIxaTRjQ0drVWlubXpKbWpEOEZ1M2JxRi9mdjNZOXk0Y2ZyK3ExYXRxdGNlWUVSRVJOUjZXWDBBQmdDcmIrOUhRWGtaMXFjY3QzUXBUZUo0N2swa2xXWTM2NzJOZVFZQTdNdzhyLzg0UzFIVTRIR0lxRzBhT1hJa0VoSVNzRzNidGlZSndDcS9lUjB4WWdTQWlqMlZ2dm5tRytUbjUyUGt5SkdZUFhzMnhPTDcveVJPbno0ZEhUcDB3SklsUzdCaXhRcHMyYklGanozMkdQYnMyWU9NakF3SUJBSU1IandZcjcvK09qdzg2bDQydm1YTEZtemR1aFdEQmczQ0s2KzhZbFNYS2NPR0RZT1BqNDkrWS82cTdkVTN3Wjh5WllwK0JzeUtGU3V3ZnYxNitQbjVHVzJVdjNuejVqcHJyUzRvS09pQkM4QitQWHNOUlFvVkhHd2ttTnE3czZYTGFaRHAwNmZyTjdEZnYzOC9Qdi84YzN6NzdiY0dlMU1kUG53WWYvLzczL1ZMR29jT0hZcUVoQVM0dWJuQnhjVUZycTZ1Y0haMmhxdXJLNXljbkNDUlNQQi8vL2QvK1BYWFg5R3RXemNBRmVGWlZXcTFHZ1VGQlRYT2JoS0x4UVpMS0J1cWN2YWtLZW5wNlRWZUR3a0pRZGV1WFFFQVAvNzRJOHJMeS9Ib280OGlOVFVWSzFhc2dKT1RFeVpQbm96RGh3L2o4ODgvUjBCQUFENzU1Qk9Edjk4eE1URW9LQ2pBaWhVcmtKK2ZqM2ZmZlJkT1RrNUlURXlFbTVzYkpreVkwT2ozUjBSRVJLMFBBekFBR3AwVzhXMGsvQUtBRFdrbm0vM2V4andEcUZocVNrUlVrNEVEQjBJcWxTSTFOUlVYTGx6UWY3UGVFTW5KeWJoNTh5YUVRaUdHRHg4T29HS3orb1VMRitMSWtTTTFicHc5Wk1nUWlNVmlMRnk0RUJrWkdWaTdkaTBBUUNRU1ljYU1HWGpxcWFkcVhmSlk2ZUxGaS9qdXUrL1F1WE5uZ3oyWm1zdWZmLzVaNi9YNm5DQloyeDVRRGZIcDdsTlkvbWNDZExybSt4d0lvSU5DclFFQURBc1B3VStucmpUYnMvVFBGQURQUEJTT1VIZm5aaGxmTHEvWXk2ejZRUVNWTTdzcUF5bDNkM2ZNbXpjUENrWE5Xem5NbXpjUG5UdDN4cjU5K3dCVXpMYXNQTGxVcDlOaC8vNzkwT2wwYU4rK1BYUTZIZExTMGd6dUh6VnFGRWFOR29YVTFGU2pzU3YvWEZXOUZoQVFZSEx6L3NXTEY5ZFk0N1ZyMTNEdDJqV1QxNTU4OGtsOUFKYVJrUUc1WEk0MzNuZ0RRcUVRR28wR2I3LzlOclp1M1lyVnExY2pJQ0FBczJiTlFuRnhNWXFMaXczRzZkdTNMK1J5T2VMaTRqQjkrblI4L1BISEVBZ0VlT0dGRjNEcTFDbDl2NXIyQUtzY2c0aUlpQjRjRE1DSWlLalZzYlcxeGFPUFBvcHQyN1poNjlhdGpRckFLdmZ4NmRldkg5emQzZlh0TGk0dVJ1RlhhV2twenA4L2p6Tm56dURQUC85RWJtN0ZZUnhPVGs3bzBxVUx6cDQ5QzZWU2lXKy8vUlpyMTY1RnQyN2RFQkVSZ2ZEd2NBUUdCc0xUMDlNbzRKby9mejdVYWpXeXNyTDB5NnFBaWlEdGh4OStRRTVPVG8yelhVcExTMnZjOThtVTI3ZHZJejA5SFFDZ1Vxbnd6VGZmWU5La1NmclQ4b0NLL2REcU0yWlRpanQ3R1lweVRZczliK09sbHR2V0lOREZzZGtDc0pLU2loT0VxeThMMUdncVBwYzJOamI2dHJpNHVGb1BTcGcwYVJKNjl1eUp3WU1IWTgrZVBmanFLOE9sOWtLaEVJTUdEY0tBQVFOUVhsNk9hZE9tTmFyMmpSczN3c0hCd2VTMVVhTkc0ZTIzM3paN3JPcUI3Tnk1YzZIVmFtRnZiNDlYWG5rRmpvNk9HRGx5Skg3NjZTZEVSVVhoMDA4L3JYVUdhVXhNREw3KyttdHMyclFKWVdGaG1EMTdkbzE5cSs4QkJnQkxsaXd4dTNZaUlpS3lQQVpnUkVUVUtvMGNPUkxidG0zRGtTTkhVRnBhYXRhZVFOVnBOQnJzM2JzWFFNWE1rYXJrY2psU1VsSncrL1p0L1l5VDVPUmthTFZhQUJVaFhQLysvUkVURTRNQkF3WkFJcEdnckt3TWUvZnV4WUVEQjNENThtVWNQbndZaHc4ZjFvOXBhMnNMYjI5dnVMbTVvVnUzYm5qeHhSZFJWRlN4ekxzeVRLdFVPU3NtTnplM3hzQ2lyS3lzWHFjKzd0eTVFeTR1TGlncUtvSkNvY0NCQXdkdzRjSUZMRjY4V0w4aGVuRnhjWU5Pa213S1Y5K2IwdXpQeUMxVFlQelBXM0VwTXhjUCtYdGh4eXRqWWZNQTdnRldWVjVlSGdRQ0FkemMzQXpheTh2TEFjRGtrc1EvL3ZqRHFHM2t5Skg2aiszdDdmSGxsMTlDcFZKQnBhbzRBRWNnRUVBcWxlcVhDK3AwT256KytlZEc0M3p3d1FmbzJiTW54bzhmWDJQTjI3WnR3OUdqUjJGdmIyL0dPMnlZeWdNeTFxOWZqOHpNVEN4ZHVoUUNnUUJUcDA2RldxMkdXQ3cyYSsrdXFLZ29BS2FYSkhNUE1DSWlvcmFEQVJnUnRhaTFmeG1CUW9VU2hYSWxpaFNxaXYvS2xTaTYxMWFvVUtKSXJrS1JRZ21sdXVWbWlsRHJFeGtaaVlDQUFLU25wK1BBZ1FOR0FaWTVqaHc1Z3R6Y1hQajYrcUpYcjE3NjlsOSsrUVZyMTY2RlRxY3o2QjhjSEl4dTNicWhkKy9laUk2T3hqLy8rVTlzM3J3WllXRmg4UGYzaDRPREEwYVBIbzNSbzBlanVMZ1lwMCtmeHNXTEYzSGx5aFVrSlNWQnFWUWlOVFVWNmVucGVQbmxsd0VZZjFPdDArbncrT09QNjJmRlJFVkZtZnptdXFZOXdMWnUzV295REZTcFZOaTdkeThHREJpQUhUdDJ3Tm5aR1JNblRzU2lSWXN3Zi81OGZQSEZGd0FzdXdTeUpYZzYyR0hqMUtmUVpkRy9rWkNSZzNVSjEvRjhkSlNseTJxVXBLUWtlSHQ3UXlRU0diUlhCbUMydHJiMUhuUDE2dFg2WUtkcVNLWFQ2WEQwNkZIMDc5OGZRcUVRdlh2M05ubS9wNmRuamRlQWl2M0o3T3pzVEM1L2JFcFpXVmxZdTNZdFltTmpFUllXcG0rdnV1Y1hFUkVSRWNBQWpJaGEyQk9kUXMzdXF5aFgzdy9KRkVxVXFjb2hVNmxSVmw2T01wVWFzbnV2WlZWZmw5OXZyK2gzcjgrOWF3elZIaXlEQmczQ2I3LzloajE3OWpRb0FLczhLVEUyTnRaZ2FlS1lNV093Yjk4KytQcjZvbVBIam9pSWlFRG56cDNoNnVwcWNQK0pFeWNnazhsTUx1RnlkbmJHMEtGRE1YVG9VQURRaDE4cEtTa1FDb1dJakl5RVRxZkRxVk9uNE9YbGhkRFFpai83dWJtNVVLdlZDQWdJcVBmN0FZeG5zbFhhdFdzWGlvcUtNSERnUU96WXNRTUFNSHo0Y096ZHV4ZDM3OTVGWGw1ZWc1NzNJSEsxdDhYTC9icGcxZkZMV0g3c0lpYjNqRUl6YjczV2JNckx5M0g5K25XVFlWUGxYbCttQXJDcXM3M01vZFZxY2ZEZ1FjVEZ4U0U1T1JtelpzM1Nud2phRUdWbFpUVXVmYXgwOSs1ZEhEcDBxTUhQVUt2VldMQmdBWnlkblRGdDJqVElaREprWjJmRHc4TURoWVdGWm8vajdlMnQveHpHeDhkajVjcVZSbjJxaDhHelo4OXUwUCtUaUlqby85bTc4N0NveXY0TjRQZHNEQXo3dm9tS2lvS0NhN25uaHBxbGhVdG11ZVRTWW1wYXRxZHAvYkpjc3JUWHRHelIxRnhlMGpJMWwzQXJFVVBMTFNGRlFRZ1VGQVJrWjRaWmZuOGc4enJPQUhNUW5SbTRQOWZscFhQT2M4NTVoalR4bnUvemZZZ3Nod0VZRVZrdGU1a1U5aklwZkowVjlYWlB0VmFMc2dxMVFYQldHWkw5THpTckRNd3F6NWZlT3EvU2FLRFNhRkZ4Mjg5S3RSWXFqUVlWbXNxZlZXckRNVld2SzYvVjRJNWlJekpEdjM3OXNHWExGaVFtSmlJek14TUJBUUZtWDN2cDBpVWtKaWJDM3Q3ZUtBeHdjbktxdFFxcXVMZ1lwYVdsc0xlM2g2dXJhNjNQazh2bGFOV3FGVnExYXFVL2R2ejRjY3liTnc5anhvelI3K2hYMVZTN2FkT21BSUFubjN3UytmbjVKdTk1L2ZyMWFxdXdicThhMDJnMDJMcDFLenc4UEF3cTNRRGd0ZGRlZzBLaDBGZU5aV1JrMkdSbGwxQlI3VnBpUmV3WlhNak93KytYcjZCZnl5YVducEpaU2twS2tKQ1FnSC8rK1FlVEowL0dIMy84Z2JLeU1wTUJtRktwQkdEWUE2eksrdlhyalk1Tm5EalI2RmhSVVJGaVltTHc4ODgvNDlxMWF3Z0tDc0liYjd5QnlNakl1M29mK2ZuNStpV0sxVGw5K2pST256NWQ1MmY4L1BQUFNFeE1oRUtod0pneFkxQmFXZ3FKUklJVksxWmd4b3daWnQ5bnlaSWwrbzBBcWxUOS8ySGJ0bTNZczJlUC9uVjVlVG1tVDU5ZTV6a1RFUkdSNVRBQUk2SkdSU29XdzFsdUIyZTU4VDhZN3pXMVZxc1B5eXAvMWtLcDFoaUZhb2F2alVNMWpVNEg3VzAvZERvWXZLNzhnVnZuVEIvWGFtOC9aM3k5Nlh0V2Q5Ly9qWTI5ZkxWZXYyWXRXclJBVUZBUU1qSXlzSC8vZnBQL2dLL096ei8vREtDeUNxcTYvbUhmZmZkZHJmMnd5c3ZMelE2TXRtelpBaTh2TC8zclRwMDZ3YzdPRHNlT0hkTUhZRlc3MjdWdDJ4WUFNR3JVS0pTV2xocmRhL1BtelhCMGRFUlVWRlN0ejkyMWF4Y3lNelB4OU5OUEd5MDU4L0h4TVhqdDVPU2tyMXFyc25QblRqZzZPaHFGSGp0MzdxejEyZGFxZllBWHZKMGNvRkpyOFV2aVphc053RzdldkluRXhFUUFsUnMyN05xMUN6cWREaEtKQk9QSGo4Y1BQL3dBdVZ5TzNyMTdHMTFiRllEZHVUc2tBTFBENGpGanhrQ3RWcU5qeDQ2WU9uVXFldlhxVlM4N2xWNi9maDErZm40MWpvbU1qTVMwYWRQTXZ1ZWRQY2U2ZE9tQ0tWT213TS9QRDc2K3Z2RHg4WUducHlkRUlwRkJRRHh2M2p5Y09YTUdxMWV2Um1CZ0lMUmFMYlJhYlkzTEpJT0NnZ0Q4cjg5WTFldXFIVG1KaUlqSTlqQUFJeUs2VDZSaU1hUmlNUnhrRGZkL3ZaN3pWdGY3UGZ2MjdZdXRXN2NLNnVtajBXanc5OTkvUXl3VzE5aW8yODNOVGY4UDJ6c1ZGQlNnc0xBUVRrNU9SczNINzNUbHloWG9kRHFqb0UwdWw2Tjc5KzQ0Y3VRSUxseTRnTkRRVVB6NTU1OEFvTi9aY3N5WU1TYnZ1WG56WmpnNU9XSHk1TWsxUGh1b3JBYVR5V1FZUG54NGplTWVlZVFSZUhoNFlOS2tTZnBqS3BVS08zZnVoSitmSDJiT25Ha3d2cUtpd21EblRGc2lGb25RS2RBSC8xekxSV3hxcHFXblk5S1VLVk9Ra1pFQm9MSUJ2YisvUHpwMTZvUk9uVG9oUER3Y0J3NGNRRkpTRWthUEhtMHl4SzJxZURMMVo4UGMwSGJreUpGNDlORkhEUUt6bFN0WG9sT25UdWpWcTFlZDN0ZVZLMWVRbloyTmlJZ0lrK2QxT2gyKytPSUxORzNhRkhLNUhHVmxaVWhPVHRhUDErbDBPSFBtREJ3Y0hCQWFHcXEvN3VPUFB6WUkxWUtEZy9WTGk2dXpiOTgreE1mSDQ3WFhYa05nWUNCME9oMW16NTZONXMyYlkvYnMyWFY2ZjdmYnZYdTNVVzgySWlJaXNrNE45MTloUkVUVUlFUkZSV0hFaUJINlhRek5JWkZJc0hidFd2ejk5OS93OS9ldmR0eUlFU013WXNRSWsrZmVmdnR0bkR4NUV0T21UY1Bnd1lPcnZZZE9wOFBERHo4TXFWUnFzaEpuNk5DaE9ITGtDTFp0MjRZWFhuZ0JTVWxKQ0E0T3JuTVBNRk1HRHg2TXJLeXNXc09xVjE5OTFlaFlWYThrVDA5UHM4YmJrbkEvVHh4THpVUnhRVEd1RlpYQXo3bm1ubFQzVzNCd01NTER3OUdsU3hkMDdOalJZS2x0VWxJU1ZxMWFCVzl2YjR3Yk44N2s5VlZMZEUweHRjUjN5cFFwUnNlcUtoTnZkK3pZTVJRV0Zwb1ZnS25WYXN5Yk53OWVYbDV3ZEhTRVNxWEMwYU5IQWNCazFScFFHUnF0V3JVS1M1Y3VSWGg0T0w3NzdqdnMzYnNYMGRIUlVDZ1UwR2cwV0xSb0VRSURBN0Y4K1hJQVFGNWVIdWJNbVlPZVBYdGkzcng1UnZjc0xDeEVjbkl5TGwyNkJHOXZid3dZTUFBcEtTbFl1WElsQmd3WW9GOEdYYlZMNUZ0dnZZWDI3ZHNMWHVwNTU4WVpwcGFmRWhFUmtYVmlBRVpFUkZidHpzYjA1cExKWk9qU3BVdWRyazFLU3NLcFU2Y2dsOHZSbzBlUEdzZVdsWldaclA2cTBybHpaN1J1M1JwSGpoeUJVcW1FVHFmVEwwRWNQbnc0U2twS3FyMTNUVDNBZ1AvMUFZdU1qS3h4MlpvNTFVQW5UcHlvY2R6MjdkdXJmWS9XS3NMZkM4V3F5cDBTajZWbFlXUkVxMXF1dUw5TUJUa0FjUGJzV2J6Ly92dlE2WFNZTTJlT3lXYnlPcDBPU1VsSkpvTkxBTlZXTmxhcCt2MmkxV29ObHMxcXRWcms1K2ZEMTlmWHJQY2dsVXBSV0ZpSXMyZlBRcTFXUXlRU3djL1BEK1BHalRNWmdOMjhlUk5yMXF4QlFFQUF3c0lxZCtmczI3Y3Z0bS9mamtPSERtSFlzR0dRU3FVWU9uUW9ObTdjaUlzWEw2SjE2OWJ3OFBEQW80OCtpcDA3ZCtMVXFWUG8zTGt6ZnZycEo1dytmUm9wS1NuSXljblJWOUU5OWRSVFNFOVB4OXk1YytIbjU0ZFhYbm5GNFAyMWJ0MGFVVkZSK095enp4QVdGbWJXY3RHVWxCU2twYVhwZS9pWit2OVNZV0VoQUxBaWpJaUl5RW94QUNNaUlycE5XVmtaUHZua0UraDBPanoyMkdPMU52S3VhbUJmVTZQOHFWT240dlhYWDBkOGZEenM3ZTB4ZE9oUUFKVU44S3Y2T04xSlNBK3cyb0twbWlyWWpodzVvdDlOTUNBZ0FPSGg0U2JIeVdTeVd1ZGhiU0w4Sy91eE9jaGt1SmhqZXFNQmE2SlNxYkJseXhaczJiSUZVcWtVOCtiTjAvLzNXTFpzR1lxS2lxQlFLQ0NWU3BHY25Jd3JWNjdVdU1RWEFKS1RrMkZ2YjQvTGx5OEQrTjkveDZwcXdhMWJ0eG9zTXp4OStqVFVhalZDUWtMTW52ZXFWYXZNSHJ0aXhRb1VGeGZqdmZmZTB3ZEZiZHUyaGFlbkozNzc3VGY5em9wRGhnekJwazJic0h2M2JyUnUzUm9BOE13enorREFnUVA0OHNzdjhmWFhYeU0vUHg4aWtRaVBQZllZUWtOREVSSVNBaWNuSjV3OWV4YlRwMCtIVXFtRVVxbkV4SWtUb1ZLcG9GUXFvVmFyRGViejhjY2ZZL255NWZwQTBNN096bVRnbUpXVmhjV0xGME1zRnVPQkJ4NUExNjVkQVFDclY2K0dVcW1FVkNyVjkzSnIwc1E2KzgwUkVSRTFkZ3pBaUlpSWJpa3JLOFA4K2ZPUmxwYUdnSUFBczVydTUrYm1Ba0NOZmNMYXQyK1BObTNhNE1LRkMzQjBkRVJ1Ymk2Y25aMHhkdXpZYXE4UjBnT3NObSs4OFliSjQrdlhyMGQ1ZVRuNjlPa0RrVWlFMk5oWWpCczNyc2JBekpZMGMzZUdrMXdHQjZrVWwzTUxMRDJkV2lVbEpTRTZPaHArZm42WU8zZXVRUWdsbFVvUkZ4ZW5YNElua1VqUXUzZHZUSmd3b2NaN0xsaXdBSm1abFQzUVJDS1JmcmZEUVlNRzRkaXhZMWl6Wm8zQnNqNTdlM3NNSGp3WVBYdjJyTyszaHpObnppQTJOaGFEQnc5R3g0NGQ5Y2RGSWhHNmR1MktvMGVQUXFsVVFpNlh3OWZYRjUwNmRUS1ltNnVySzBhT0hJbU5HemZpK1BIamVQYlpaMDArSnl3c0REMTY5SUNYbHhlOHZiM2g3T3dNSnljbk9EbzY2bjhvRkFyY3VIRUQwNlpOUTN4OHZMN1NNeW9xeW1UbzNMdDNiOFRFeEJoVldsNjVjZ1VuVHB5QVRxZURYQzVIMzc1OUc4VXVxMFJFUkxhSUFSZ1JFUkdBeTVjdjQ2T1BQa0o2ZWpwY1hWMnhZTUdDYXZzcjNTNHBLUWtBYXV3MUZoTVRnd3NYTHNEQndRRzV1Ym1ZT1hNbUprNmNpRWNmZlJRS2hhTGUzb081MHRMU3NIcjFhcHc4ZVJKdDI3YkY2NisvRHBsTWh1TGlZaXhkdWhTblRwM0N0R25UYXF4cXN3VmlrUWd0UEZ5UlhWS0dGQnNJd0NJaUlyQnMyVEswYU5IQ3FMZlVyRm16TUd2V0xHZzBHdjBPaHFhV3ZZYUhoeHRVaGMyWU1RTzV1Ym1RU3FVSUNRbEI4K2JOQVZSV0RTNWR1clJ5UjFldFZqL2VuT1Y3anp6eUNOcTFheWY0L1hYczJCRnZ2LzIyeVdYRmt5ZFB4c3laTXcwcURSY3ZYbXowSGtlUEhvMlFrQkIwNzk2OTJ1ZlkyZGxoN3R5NXRjN0h4Y1VGWDM3NUpWcTBhR0hXL0UxOXZULzg4RU96cmlVaUlpTExFK251N09acEEwYkVmbUxwS1JCUkhXMS82SFZMVDRIdUljOTVxNUc3NE1VNlgxOVFVRkRya3E3NlVOVTdDd0J1M0xpQkxWdTI0SmRmZm9GV3EwVkFRQUFXTEZpQXBrMmI2c2ZrNXVhaXFLZ0lMaTR1Y0hSMGhGd3VoMGFqd2JsejUvRGhoeCtpb0tBQWMrYk1RZi8rL1kyZWRlblNKYnoyMm11b3FLakFpaFVya0pDUWdLKysrZ29halFZS2hRSzllL2RHdTNidDBLWk5HN2k3dThQSnlhbkd4dG82blE0YWpRWXFsUW9WRlJWd2NIQXdHajlvMENBRUJRVVpORUl2TEN6RWlSTW5jUERnUVp3OGVSSUFNR3pZTUx6NDRvdjY2elVhRGI3NTVodjgrT09Qa012bDZOKy9QeUlqSXhFYUdtcFdHRmlUdS8yOVVWZmpOKy9EeVl6cktLdlFJSFh1Rk5UUUtvMklpSWlJYkppb3BxYTRZQVVZRVJGWkVZbEVZbmJ6N2J1aDArbnc1NTkvNHNDQkE0aU5qZFUzN3g0NmRDaWVmLzU1b3g1QWYvLzlOeFl1WEtoL0xSS0pJQktKOUpVellXRmhlT2loaDR5ZWs1U1VoTGZmZmh0bFpXVjQ4Y1VYRVJJU2dwQ1FFSFRvMEFFYk4yN0UwYU5IRVJNVGc1aVlHSVBySkJJSkpCS0pRY1dKVnF2VlYvOVVrVXFsMkxScFU0MjdQKzdldlJzN2QrNUVhbW9xZERvZHhHSXhldmJzaVhIanhobjFlWkpJSkhqeHhSZlJvMGNQZlAzMTM4WnVuQUFBSUFCSlJFRlUxOWkzYngvMjdkc0hPenM3ckZ1M0R0N2UzbVo4ZGExTG9Jc1RqcWl1b2tSVmdkelNNbmc1T2xoNlNrUkVSRVJrQVF6QWlJaklhamc1T1dIanhvMzMvRGs2blE2N2R1MUNmSHc4UkNJUmV2WHFoZkhqeDZOVks5TzdCTFpxMVFyZTN0NzZxaXVOUmdNN096djQrdnFpVzdkdUdEMTZOS1JTNDc5U1kySmlVRnhjakpFalIyTFVxRkg2NHkxYXRNRDgrZk9SazVPRHMyZlA0dHk1YzhqSnlVRlJVUkZLU2txZzArbjBQNnJtZS92cnFoQ3NlL2Z1TllaZlFHVTQ5K1dYWDZKRGh3N28wYU1IK3ZidFcrM09nVlU2ZE9pQWxTdFg0dFNwVXpoNDhDQVVDb1ZOaGw4QUVPanFoSkpiTzBHbTVCWXdBQ01pSWlKcXBCaUFFUkZSb3lNU2lmRDY2Ni9qbDE5K3djQ0JBMnV0T2dzS0NzTG16WnNGUCtmWlo1K0Z1N3M3eG84ZmIvSzh0N2MzQmc0Y2lJRURCd3ErZDAxdVgrTFpva1VMN05peHc2emVUcmNUaVVUbzBxVUx1blRwVXE5enU5OENYZiszUTJiS2padm8xdFRQZ3JNaElpSWlJa3RoQUVaRVJJMlNxNnNyeG8wYmQwK2ZvVkFvcWcyLzdpZWg0VmREVWhXQVNjVWltMmlFVDBSRVJFVDNodGpTRXlBaUlpSzZWd0pkSy91NXVUblk0eklETUNJaUlxSkdpd0VZRVJFUk5WaSt6cFVCbUl1OUhmN05MN0x3YklpSWlJaklVaGlBRVJFUlVZTmxKeEhEUVNhRmcxU0tqSnNNd0lpSWlJZ2FLd1pnUkVSRTFLQzVPOGdobFlpUlYxcU9ZbVdGcGFkRFJFUkVSQmJBQUl5SWlJZ2FORGNIT1VTaXlsK25zd3FNaUlpSXFGRmlBRVpFUkVRTm1ydURQZFJhTFFBZ25YM0FpSWlJaUJvbEJtQkVSRVRVb0xrcDVGQldWQVZnaFJhZURSRVJFUkZaQWdNd0lpSWlhdERjN09Vb1ZDcmhhQ2ZqRWtnaUlpS2lSb29CR0JFUkVUVm83Z281YnBZcDBkVGRtUUVZRVJFUlVTUEZBSXlJaUlnYU5EZDdPWlJxRFlKY25kZ0RqSWlJaUtpUllnQkdSRVJFRFpxYndoNEE0T09pd0wvc0FVWkVSRVRVS05sa0FHWXZrVmw2Q2tSVUIveXpTMFNXNEdZdkJ3RDRLQlFvTEZjaHA3ak13ak1pSWlJaW92dk5KZ013UDNzM1MwK0JpT3FBZjNhSnlCTGNGYmNDTUJjRkFDRHhlcTRscDBORVJFUkVGbUNUQVZoWHoxYVduZ0lSMVFILzdCS1JKVlJWZ0xuZit2bWZhM21XbkE0UkVSRVJXWUJOQm1CUlRSNkV0OXpGMHRNZ0lnRzg1UzRZM3VSQlMwK0Q3akdGblJRbHFncExUNE9zVEltcUFvNTJsbHNDN1hhckFxeENxNFcvaXlQK1lRVVlFUkVSVWFOamt3R1lRbUtIR2EwZnR2UTBpRWlBbDFvUGdZUEV6dExUb0hzczJNTVZGN0x6TFQwTnNqSVhzdk1SN0dHNUQ2NnFLc0R5UzVWbzUrZkpKWkJFUkVSRWpaQk5CbUFBME1HdEdkNlBHTTFLTUNJcjV5MTN3ZjlGUEluMmJrMHRQUlc2RHg0SmJZNU5KeTlZZWhwa1pUYWR2SUFob2MwdDlud1hlenVJUk1ETmNpVWkvTDF3L25vZXlpdlVGcHNQRVJFUkVkMS9OaHVBQVpVaDJHZGRKdUhKcGozUTNOR2JPOHdSV1FsN2lRek5IYjN4Wk5NZStLekxKSVpmamNoTHZUdmdjSElHNGxJekxUMFZzaEp4cVpuNExlVUtadmJ1YUxFNWlFVWl1TnJMY2JPMEhMMmErNk5DbzhYSks5a1dtdzhSRVJFUjNYOVNTMC9nYmlra2RuaTZXUzg4M2F5WHBhZENkMHV0QnM2ZU5YdDR2bHFEUVFtcFJzZFhEZW1MYm9GKzlUa3pJaktUczl3T253M3ZpNm5iRHVLckp5TFJLempBMGxNaUM0cEx6Y1RVYlFmeHhhZ0JjSkpiOWtNcWR3YzVicFlyMGJXcEh5UmlFZUxTTXZuN2s0aUlpS2dSc2ZrQWpCb1FxUlFRaVFDZHpxemhibElKSkNKQWM4ZndoSnc4Qm1CRUZ0UzNaUk9zR3RrZkwvMTBHUDFiQldGY2wxQ0UrcmhidEFrNjNUOGxxZ3BjeU03SHBwTVhjRGc1QTErTUdvQStMUUl0UFMyNE9zaVJYNnFFbzUwTW5RSjljQ3d0eTlKVElpSWlJcUw3aUFFWVdSZXBGS2d3YndjNUVRQlhpUVI1YW8zQjhYUFpiRzVNWkdsOVd6YkJrWmRHWStYUnMzaDF4KzlJelN2azdwQ05oS09kRE1FZUxoZ1MyaHhIWGhvTlo3bDFiSDdoYWk5SG9WSUZBT2dkSElEVmY1eURTcU9GbmNTbXUwRVFFUkVSa1prWWdKRjFrY25NRHNBQXdGTW1OUXJBRW5KeW9VTmxRRVpFbHVNc3Q4TTdrUS9pbmNnSExUMFZJcmphMnlHenNCaEFaVUQ3MlpIVGlMMThGWkVoUVJhZUdSRVJFUkhkRC96WWs2eUxUTmdTS1ErcHhPall6WElsL3IxWldGOHpJaUtpQnNEVlhvNkNzc29Lc0o3Ti9lSHQ1SUNmemlWYmVGWkVSRVJFZEw4d0FDUHJJaFZXbEdncUFBT0FVOWR5Nm1NMlJFVFVRTGc2MktHZ1hBa0FrSXJGR0JIUkNydi9TWVh5amlwaUlpSWlJbXFZR0lDUmRhbUhDakFBT00wQWpJaUlidU5xTDRkU3JkRUhYayswRDBHUlVvVURGOU10UERNaUlpSWl1aDhZZ0pGMUVSaUFlY3BNVjR5ZHZKWUQ4L2FTSkNLaXhzRFZ2cklaZjlHdFJ2aWRBMzNRM04wRjBXY3ZXbkphUkVSRVJIU2ZNQUFqNnlKd0NhUzcxUFJ2NGV5U1VtUVZsOVRIaklpSXFBRnd2aFdBVmZVQkU0bUFaeDRNdzU3enFUaC9QYytTVXlNaUlpS2krNEFCR0ZtWGVxb0FBNEJUV1Z3R1NVUkVsVnp0NVFDZzd3TUdBTTkxQzRlbndnRWZILzdMVXRNaUlpSWlvdnVFQVJoWmwzcHFnZzhBcDY1bDMrMXNpSWlvZ1RBVmdEbmF5VERyb1k3WW1YZ1pDZGR5TFRVMUlpSWlJcm9QR0lDUmRhbW5KdmdBRytFVEVkSC9WUFVBS3loWEdSeWYwclVkZkp3VStPakFDZWpZUEpLSWlJaW93V0lBUnRaRktxMXN6R0ltZDZrRTFZM09LQ3hHVG1sWi9jeUxpSWhzbXF1RGNRVVlBRGpJcEhnbjhrSEVKUDJMTlNjU0xERTFJaUlpSXJvUEdJQ1I5Ukd3REZJbUVzR1pWV0JFUkZRTDF6dWE0Tjl1UXBjd2pJaG9pWGYzSHNOZkdkZnY5OVNJaUlpSTZENWdBRWJXUitBeVNIZEo5YitOR1lBUkVSRUFLR1F5U01RaW93b3dvTEx3K0QvRCs2R0ZweXVtUk85SGJtbTVCV1pJUkVSRVJQY1NBekN5UHZXNEUrVEpMRGJDSnlLaXlwRExSVzZIb25MakNqQ2dzaUgrK3FjZXhzMHlKY1pzMk5Nb1F6Q2xVb204dkx4cXoyL2V2Qm1KaVlrbXoyVm5aMlBMbGkzSXpNdzA2MW5takV0SVNFQktTb3BaOTZ0U1ZsWlc0M3U0VTA1T0RrcEtTZ1E5ZzRpSWlHeVRzQzMzaU82SGV0d0o4dkxOUW1TWGxzRkg0WEMzc3lJaUlodm5haTgzYW9KL3V4QnZOM3cvOW1HTTM3d1BRNy85R1J1ZWZoaXR2ZDN2K2J3U0V4T1JtcHA2Vi9jSUNRbEJ5NVl0a1pXVlpkYjRKazJhUUhSSHo4MTkrL1poNWNxVjJMOS92OUg0aXhjdjRydnZ2c09vVWFQUXJsMDdvL05Iamh6QjJyVnJFUm9haW9DQWdCcWZYVkJRZ09lZWV3NlBQUElJWnM2Y2FYTE1pUk1uTUhmdVhBd2FOQWh2dnZsbWpmZmJ1M2N2VkNvVm9xS2lzR25USmtSSFI1dDhENmFNSFRzV0kwYU13UFRwMDgwYVQwUkVSTGFMQVJoWkg2RTdRZFpRQVFZQUo2NWV4N0NRNW5jeElTSWlhZ2hjSE94TUxvRzhYZCtXVGJCclNoU2UzcmdYL2I3WWhuY0hkc056M2NOaFY4TnkrN3YxKysrL1kvdjI3WGQxajdGang4TFoyUmxUcGt3eGEvek9uVHR4OE9CQi9PYy8vekVyTFByMTExOGhFb2tRRlJWbDh2eVJJMGZnNmVtSmpoMDcxbnF2UFh2MlFLMVdZK2pRb1NiUEs1VktyRnExQ2xLcEZJY09IY0lUVHp5QkZpMWFWSHUvclZ1M0lqUTB0TmJuQXNDZ1FZTXdZY0lFUFBQTU0yYU5KeUlpb29hREFSaFpINEVWWUo0MVZJQUJ3UEdyMXhpQUVSRlJyUlZnVlRvR2V1UG96Q2Z4Nm83Zk1XL2ZNWHdkZnc2djlPbUVrUkd0NEhLcm1mNjlzSHYzYnBQSDMzdnZQWnc1Y3dZYk5teUFxNnVyeVRFU2lRUVNpVVFmWmcwYU5BalRwMC9IaUJFakFBQTdkdXlvdHJxckpudjM3Z1VBSERwMENQNysvamh6NWd6T25Ea0RBR2pldkRuQ3dzS1FrWkdCOCtmUG8wMmJOdGkyYlp2UlBYeDlmZEduVHg4QWdFcWx3dmJ0MjlHblQ1OXFRNjJ2dnZvS1dWbFpXTFJvRWI3NTVoc3NXclFJSzFldWhGd3VOeHA3NmRJbFpHUmtvRTJiTm9pSmlkRlgwc1hFeEJpTWk0aUlnTCsvdjZEM1RrUkVSQTBMQXpDeVBnSXJ3THhyQzhBeXIwT3IwMEY4eDFJUElpSnFYRnp0N1hEcHhrMnp4bm9xN0xIdXFZZnhXMG9HbGh6NkM2L3RQSUozZGg5Ri8xWkI2TmJNRCtGK1htamg2UUlYZXpsYzVIYVExVU9GbUoyZGNiaDI0OFlObkRwMUNwR1JrZkQyOWpiclBqcWQ3cTduVW1YWnNtWDZYeGNYRnh1OEhqRmlCTUxDd3ZUQlhWSlNFcEtTa296dTBiVnJWMzBBdG12WExoUVZGV0hTcEVrQWdHKy8vUll1TGk1NDhza25BVlFHVjd0MjdVSlVWQlM2ZE9rQ056YzN6Sm8xQzU5ODhnbm16SmxqdEd5ektuQTdjT0FBRGh3NG9EKytkT2xTZzNGdnYvMDJBekFpSXFKR2pnRVlXUitCQVppUFhjMi9qZlBLeXBHY1g0RFdIbTUzTXlzaUlySnhydlp5RkpUVlhnRldSU1FDK3JjS1FyK1dRVGg5TlJzL0o2Umd6L2xVL0pyMHI5SFl6MGYwdzlqTzVpM0RxODJnUVlPTWp1M2Z2Ny9hNnEzcWprc2tOWDlBWks1aHc0YnBBNnNxVHp6eEJJREtVR3pQbmoxNDZLR0hNSGZ1WEtOcm82S2lJTHYxOTNweGNURTJiOTZNNGNPSG8wbVRKa2hQVDhmV3JWc3hjdVJJQUVCOGZEeVdMVnVHOFBCd3ZQamlpd0NBbGkxYjR0VlhYOFhpeFl1aFVDand5aXV2NkVPdzVPUmtIRDU4R0tOR2pkS1AvL2JiYndYMUFDTWlJcUxHZ3dFWVdSK2hBVmd0UGNDQXltV1FETUNJaUJvM1Z6TjZnSmtpRWdHZG0vaWdjeE1mZkRDa0J3cktsVWk0bG91ckJjVW9MRmVoc0Z5RkhzMXJidnd1MUJOUFBJRkhIMzIweGpGNzl1d3hXSEo0WjNEMitlZWY0L1BQUHpjNFZqV21YNzkrNk5DaGcxbHprY2xrMVM2OS9PR0hIMUJlWG82eFk4ZWFETncwR2cya3Qxb2JyRjI3RmhVVkZlamZ2ejh5TWpMdzFWZGZ3ZG5aR2VQSGowZHNiQ3dXTGx5SXdNQkF2UC8rKy9wckFDQXlNaEw1K2ZuNDZxdXZrSmVYaHpmZmZCUE96czVJU1VtQnU3czd4b3daWTliN0lDSWlvc2FOQVJoWkh4TkxRR3BpWGdCMkhSTWk2dWVUZVNJaXNrMXU5bktVVmFpaFZHc2dyMlg1ZkUxYzdlWG9WYytCbDlFelhGMFJGQlJVNjVqYnJWMjdGZ0NRbFpXRnVYUG40dFZYWDBWNGVEZ0E0T0RCZzlpMGFaTitqRUtod0I5Ly9IRlhjNnlvcU1DeFk4ZlF2MzkvdEdyVnl1UVlqVWFqcndETHpNeEVXVmtaWG5ycEpZakZZbWcwR3J6NjZxdjQ1WmRmc0diTkdnUUdCbUxtekprb0xDeEVZV0dod1gyNmRldUdzckl5Yk42OEdjODk5eHplZSs4OWlFUWlQUFBNTS9qenp6LzE0NnJyQVZaMUR5SWlJbXE4R0lDUjlSR0xBWWtFMEdqTUd1NGtFY05CTEVhWlZsdnRtRlBYY3FEU2FHQlhUOHRCaUlqSTluZzVPUUFBY2t2TEVlRGlhT0haMUd6Tm1qVllzMmFOb0d1cUFyUFRwMDhEQUI1ODhFRjRlWGtCQU56ZDNRM0dBSUNIaHdmYXRXdFg1em5LWkRKODg4MDN5TXJLd3Z6NTh6RjE2bFFFQmdicXordDBPdWgwT24wQU5uZnVYR2kxV2pnNE9PQ0ZGMTZBazVNVGhnd1pnblhyMWlFc0xBd0xGaXpBcUZHanFuMWVaR1FrbGkxYmhoMDdkaUFrSkFRdnYveHl0V1B2N0FFR0FDdFdyS2p6ZXlVaUlpTGJ4d0NNckpPZEhWQldadlp3YjVrRTZjcnFBekNWUm9NejEyK2dhNEJ2ZmN5T2lJaHNrTGRqWlFCMm83ak02Z0l3c2Rpd2lYNWRsa0FDUUdscEtmNzczLzhpTkRSVUgzNVZwMmZQbnVqWnM2Zit0VXBsdWo5YVlXRWgwdExTVEo1emNIQ0FrNU1URWhJU01ILytmSHorK2VkUUtCUUFBTFZhRFFENkFNeloyUmxBWmVQNnJLd3NyRnk1RWlLUkNKTW5UNFphcllaVUtqV3JkMWRZV0JnQTA3M1AyQU9NaUlpSXFzTUFqS3lUVENZb0FQT1JTWkd1cktoeFRQelZhd3pBaUlnYU1hOWJBVmhPaWZsL3Y5d1BGUlVWK3BDb1NsMldRS3JWYW56MDBVZkl5Y25CakJrenpIcjJoZzBiSUpmTElSS0pzSFBuVHJpNHVCaU5PWGp3SUE0ZVBGanRQWHg4ZlBEbW0yOWkzcng1V0xwMEtkNTc3ejM5ZkFERDNTMnZYNytPRFJzMklDb3FDaUVoSWZyanQvZjhJaUlpSXJvWCtOMEdXU2VoZmNCcTJRa1NxT3dEaGdmck9pRWlJckoxM3JlV1FONndzZ0Nzdkx3Yzl2YjJCc2Zxc2dUeS9QbnpPSFhxRkFZTUdJQmV2WG9ablBQeThrTDc5dTJOcmpsNDhDQXlNek1CQUM0dUxuaisrZWVOeHZUcDB3Y2pSb3d3T0RaNzlteUQxOTI3ZDhmamp6K09uVHQzNHVlZmY4Ync0Y05SVVZINXdWUlZ1S2RXcTdGbzBTSzR1TGhneXBRcEtDMHRSWFoyTmp3OVBYSHo1azJ6MzZlUGp3L2tjamtBWU92V3JmajY2NitOeHR5NUljRExMNytNWWNPR21mME1JaUlpYW5nWWdKRjFFcmdUcExjWm54d241ZVlqcjZ3Y0hnNzJ0WTRsSXFLR1IxOEJWbXhkQVZoUlVSRWNIZiszSkRNZ0lBQ0RCdzlHbno1OTlNZTJiTm1DL2Z2MzY1dllBOENSSTBjTW1yMUhSRVRnNDQ4L1JtaW84YVl2dlhyMVFxOWV2VEJ4NGtROC92amorbDViNjlhdGcwYWpnVVFpZ1Vna01qay9UMDlQZlRQOW1qejMzSE00ZnZ3NGZ2MzFWenorK09QNkpaVlZGV0EvLy93ekVoTVRvVkFvTUdiTUdKU1dsa0lpa1dERmloVm1WNndCd0pJbFM5QzVjMmVEWTFWZmwyM2J0bUhQbmozNjErWGw1WmcrZmJyWjl5WWlJcUtHaXdFWVdTZUJGV0MrWmxTQUFjQ3hLOWN3TEtSNUhTWkVSRVMyenNuT0RuS3B4T29xd0txcW9LcXNYNzhlTVRFeHlNL1AxMWR0T1RrNUFhaHNZcTlTcWJCOSszYU1HVE1HNDhhTk03aFhSRVFFRGg4K1hPMnpNak16Y2U3Y09YaDRlSmc4Nyt2cmk3WnQyOWJwZlRnNE9PQ2pqejZDbjU4ZnhHSXhsRW9sQU9pcnRicDA2WUlwVTZiQXo4OFB2cjYrOFBIeGdhZW5KMFFpa1VIUHJubno1dUhNbVROWXZYbzFBZ01Eb2RWcW9kVnFhMXdtV2JWY3RLclBXTlhyTWdIdEZJaUlpS2hoWXdCRzFrbG9CWmpNdk4wZFl6TXlHWUFSRVRWU0lsRmxJM3hyNmdHbVVxbVFrWkdCd1lNSDY0OWxaV1ZoeFlvVmNITnp3N3AxNjR5Q256Ly8vQlBmZnZzdHpwOC9qM256NWtGeXh3N0hDeGN1clBHWmNYRnhpSXVMTTNtdVg3OStkUTdBQUtCWnMyYjZYNWVYbHdQNFh3QVdIQnlNNE9EZ0dxL2Z0MjhmNHVQajhkcHJyeUV3TUJBNm5RNnpaODlHOCtiTmpaWmQxc1h1M2J1TnZsNUVSRVRVT0RBQUkrc2t0QWVZbVlIWkgxZXlVS0hWUW5iSGJsdEVSTlE0ZURrNVdGVUYySmt6WjZCV3E5R3VYVHNBZ0ZhcnhaSWxTNkJTcWZER0cyK1lySHJxMWFzWEpreVlnTysvL3g2ZmZQSUozbnp6VFlQbGl6WHRnRGhvMENDTUhUc1dreWRQcnY4M2M0Zmk0bUlBTU9wdkJsVHVMSm1jbkl4TGx5N0IyOXNiQXdZTVFFcEtDbGF1WElrQkF3Wmd5SkFoQUtEZkpmS3R0OTVDKy9idEVSa1pLV2dPT3AzTzRMV2R3Tzh2aUlpSXFPRmdBRWJXNlI1VmdKVldxSEVxS3h2ZEF2M3FNaXNpSXJKeDFsWUJ0bWZQSGtpbFVuVHIxZzFBWlUrdXhNUkVQUFBNTStqUW9VTzExejN6ekRPNGNlTUc5dTdkQ3c4UEQ1UE42K3ZMOXUzYnNYMzdkc0hYWGJwMENRRDBPMHYrOU5OUE9IMzZORkpTVXBDVGt3T1JTQVIvZjM4ODlkUlRTRTlQeDl5NWMrSG41NGRYWG5sRmZ3K3RWb3ZXclZzaktpb0tuMzMyR2NMQ3doQVFFRkRyczFOU1VwQ1dsb2JVMUZRQWdKdWJtOUdZd3NKQ0FHQkZHQkVSVVNQQkFJeXNrMVFLaU1XQVZtdldjQytaRkdJQTVvdytrcDdKQUl5SXFKSHljblRBUDlmekxEME5BTURseTVkeDdOZ3g5T3ZYRDY2dXJqaDgrREQrKzkvL29sZXZYaGc5ZWpTdVg3K3VEMjR1WHJ3SWhVSmhjUDJzV2JPUW5wNk9IMzc0QWY3Ky9nYU45R3Z5NzcvLzF0Z25EQUI2OXV5cFg3cllybDA3ZE8vZTNlRDhuVHRVYnQyNkZUazVPZkQzOTRlenN6TnljbklRSFIwTnFWU0tObTNhQUFEeTgvTWhFb253MkdPUElUUTBGQ0VoSVhCeWNzTFpzMmN4ZmZwMEtKVktLSlZLVEp3NEVTcVZDa3FsRW1xMTJ1QTVIMy84TVpZdlg2NnZlTE96c3pQNXZyT3lzckI0OFdLSXhXSTg4TUFENk5xMUt3Qmc5ZXJWVUNxVmtFcWxTRXhNQkFBMGFkTEVySzhiRVJFUjJUWUdZR1M5WkRMZ1ZnUGQyb2dCZU1xa3lLbFExem8yTmowVHIvZm9ETk43WFJFUlVVUG01K0tJNjBXbDBHaDFrSWd0K3pmQnpwMDdJUmFMTVdIQ0JLalZhbXpldkJsdDJyVEIyMisvamRMU1Vvd2ZQOTVnL0ozTC82UlNLZWJQbjQvWnMyZkR4OGNIYytmT05ldTVOZlVBcTdKNTgyWjRlM3NEQUZxM2JvMm5ubnJLNFB5ZEFaaFNxVFNxRXBQTDVYanBwWmZnN3U0T0FIajIyV2ROUGlzc0xBdzlldlNBbDVjWHZMMjk0ZXpzRENjbkp6ZzZPdXAvS0JRSzNMaHhBOU9tVFVOOGZEeDY5T2dCQUlpS2lrSlVWSlRSUFh2MzdvMlltQmlqblMydlhMbUNFeWRPUUtmVFFTNlhvMi9mdmhnMGFGQ05Yd3NpSWlKcUdFUzZPNXNqRUZtTGl4ZUJvaUt6aDArOG1JSEVVdk1DcytpUlE5RFMzYld1TXlNaUlodTEvcTkvOE9xT0kwaDRZd0w4WGN5cm1McFhDZ29LY09qUUlZd1lNUUpBWmM4c25VNm4zOGx3L2ZyMVVLbFUwT2wwOFBQenc4TVBQNnl2eXJxZFdxMnVjWWZFdS9Ibm4zL0N6ODlQdjZ0aWxjek1URGc2T3NMVnRmTHYwdExTVW1SblordXJ0cVJTS1lLQ2dveXExdTdXNWN1WDBhSkZpMnJQZi92dHQ0aU9qcTZ4RHhvUkVSRTFUS0k3UC9tNjh6d0RNTEphcWFsQW52bkxWTjVJdlliREJjVm1qWjN4UUh0TTdoQlcxNWtSRVpHTk9wU2NnZEhyZDJQdjg4UFJ0U21Yd3hNUkVSRTFGTFVGWU53S2o2eVh3SjJhekcyRUR3Q3g2VmVGem9hSWlCcUFJTmZLNnFvclpuNWdRa1JFUkVRTkF3TXdzbDRDZDRMMHN6Ti8vTG5zWE9TVmxRdWRFUkVSMmJnbWJrNEFnQ3MzR1lBUkVSRVJOU1lNd01oNkNhd0E4NVdaMy85RUJ5RHVTcGJBQ1JFUmthMXprRW5ocWJCbkJSZ1JFUkZSSThNQWpLeVh3QXF3NWdyanhzQTFpVTNQRkRTZWlJZ2FoaVp1enJoYVlQNG1LMFJFUkVSayt4aUFrZlVTV0FFV0tCYzIvbzhyMTZEVWFBUmRRMFJFdGkvSXpZbExJSW1JaUlnYUdRWmdaTDFrTXFEbVRSd01PRUVIcVlEeFpXbzEvcmh5clM0ekl5SWlHeGJrNXN3bGtFUkVSRVNOREFNd3NtNENxOENDSFIwRWpkK2ZtaTVvUEJFUjJiNGdOMmZjTEZPaVdGbGg2YWtRRVJFUjBYM0NBSXlzbTF4WVg2K0JnYjZDeGgvNU41UExJSW1JR3BsbTdzNEFnTXU1QlJhZUNSRVJFUkhkTHd6QXlMb0pyQURyNGVNaGFIeVpXbzI0RE80R1NVVFVtSVQ2VnY1ZGNTRTd6OEl6SVNJaUlxTDdoUUVZV1RlQkFWaHJKd1VjcEZKQjF4eEl6UkEwbm9pSWJGdFROMmM0eUtTNGtKMXY2YWtRRVJFUjBYM0NBSXlzbThBQVRGcFJnWWVhQmdpNkpqWTlFK1ZxTG9Na0ltb3N4Q0lSUW4wOFdBRkdSRVJFMUlnd0FDUHJKakFBZzBxRmdjRkJnaTRwVTZ0eDdBcVhRUklSTlNaaHZoNDRmNTBCR0JFUkVWRmp3UUNNckp2QUp2aFFxZEFyeUYvd01zajlsN2tiSkJGUll4TG00NEgwbTBVb1VYRW5TQ0lpSXFMR2dBRVlXVGVaVE5oNGxRcHlpUVI5bWdsY0JwbVJpVEsxV3RpemlJaklab1g2dWdNQUx1YXdEeGdSRVJGUlk4QUFqS3liU0NSc0dhUldDNmpWZ3BkQmxxczEzQTJTaUtnUkNidTFhekNYUVJJUkVSRTFEZ3pBeVByVm9ROVl6eWIrVU1nRUxvUGticEJFUkkyR243TWpYTzNsM0FtU2lJaUlxSkZnQUViV3J3NEJtRndpUVorbWdZSXVPNXJPWlpCRVJJMkZTQVNFK2JvajhWcXVwYWRDUkVSRVJQY0JBekN5Zm5VSXdBQUlYZ2FwMUdnUW01NHA3RmxFUkdTek9nWDY0SzhyMTZIV2FpMDlGU0lpSWlLNnh4aUFrZldydzA2UUFOQ3ppWi9nWlpDL1hFb1Q5aXdpSXJKWnZZTURVS3lzWUJVWUVSRVJVU1BBQUl5c1h4MHJ3T3drRXZRVnVBd3kvdW8xWkplV0NYc2VFUkhacEI3Ti9TRVdpWEFzalp1Z0VCRVJFVFYwRE1ESSt0VXhBQU9BUVMyRUxZUFU2blRZbTV3bTdIbEVSR1NUWE8zbGlQRDNZZ0JHUkVSRTFBZ3dBQ1ByZHhjQldQZEFQempaeVFSZHZ1dFNHblRDbmtoRVJEYnFvUllCaVA4M0Mxb2QvODlQUkVSRTFKQXhBQ1BySnhZRFVnRzl2Q29xZ0ZzTmplMGtFZ3h1MFZUUTQ5SnVGaUl4aC8xZ2lJZ2FnOTdCZ2NnckxjZkZuSHhMVDRXSWlJaUk3aUVHWUdRYjdxSUtiRmhJc09ESDdicVlLdmdhSWlLeVBUMmErVU1pWmg4d0lpSWlvb2FPQVJqWkJxRTdRU3FWK2w5RytIaWlxYXV6b010L3Zad09sVVlqN0psRVJHUnpuT1F5ZEF6d3hoOE13SWlJaUlnYU5BWmdaQnZ1SWdBVEFYaE1ZQlZZc2FvQ3YvMTdWZGd6aVlqSUpqM1VJaEMvcFZ4QmhVWnI2YWtRRVJFUjBUM0NBSXhzdzEwRVlBQXd0RlV6aUFRKzhwZExhUUt2SUNJaVcvUklhSFBrbFpZakxpM1QwbE1oSWlJaW9udUVBUmpaaHJzTXdId2NGZWdXNkNmb0Z2RlhyeUc3dEV6WWM0bUl5T1owYWVLTElEZG43RWhJc2ZSVWlJaUlpT2dlWVFCR3R1RXVtdUJYRWJvTVVxdlRZVzl5bXJEbkVoR1J6UkdKZ09IaExiSDduMVF1Z3lRaUlpSnFvQmlBa1cyd3M2djhGNHE1N3FnQUE0Qit6UVBoS0pNSmV1eXVTMm5RQ2JxQ2lJaHMwY2lJVnNndExjZXZTZjlhZWlwRVJFUkVkQTh3QUNQYklCSUpxd0xUYW9HS0NvTkRjb2tFRDdkc0t1aXhhVGNMa1pDZEsrZ2FJaUt5UFJIK1h1Z1k2STAxeHhNc1BSVWlJaUlpdWdjWWdKSHR1TXMrWUFBd1RPQXlTQUQ0NlFKN3doQVJOWFFpRWZCQzl3Z2N1WHdWbDNKdVdubzZSRVJFUkZUUEdJQ1I3UkFhZ0pub0F4Ymg0NG1tcnM2Q2J2UHI1WFFVS0kzdlJVUkVEY3Z3OEpid2NuVEFGOGZPV25vcVJFUkVSRlRQR0lDUjdhaUhDakFSaERmRFYyazAySG54c3JCbkV4R1J6WkZMSlpqYUl3S2JUbDFBYWw2QnBhZERSRVJFUlBXSUFSalpqbm9Jd0FCZ2FLdG1FTkJPSHdDdzdYd0t0RHEyd3ljaWF1aW05V3dQYjBjRkZoLzh5OUpUSVNJaUlxSjZ4QUNNYkVjOUJXQStqZ3IwYU9JdjZGWlhpNG9SZi9XYXNPY1RFWkhOY1pCSk1XZmdnL2p4M0NYODhXK1dwYWREUkVSRVJQV0VBUmpaRGlHN1FBTFZCbUFBOEdUYlZvSWYvOE0veVlLdklTSWkyL05VeHpib0dPQ0RHVDhlUXJHeW92WUxpSWlJaU1qcU1RQWoyeUdSQUZLcCtlTXJLZ0N0MXVTcG5rMzhFZURzS09qeGNSbVp5Q3dxRVhRTkVSSFpIb2xZaEs5SFJ5Szd1QXh2N3o0S1M2MkFQMy8rUEQ3NDRBT1VsWlVKdmpZN094dG56OWJjekwrc3JBeVhMemZNSHBmeDhmSDQ2cXV2a0plWHB6K21WcXVSbXBwYTY3VWxKU1ZJU0VoQWFXbXB5ZlBuejU5SFRrNE9BQ0FuSndmbno1K3ZuMGtURVJIUlBTVWdUU0N5QW5JNW9GYWJQMTZsQXV6dGpRNkxSU0k4RWRvS0svNDBmNmN2SFlCdEY1SXg2OEVPNWorZmlJaHNVZ3RQVnl3ZTJoc3YvL3dibXJnNTRlMEJEOTczT1Z5N2RnMnhzYkd3dDdmSG0yKytLZWphUTRjT1ljMmFOZGkvZjMrMVkxYXNXSUhZMkZnc1diSUU3ZHExcTNhY1JxTkJkblkyTWpJeWtKeWNqSXNYTCtMaXhZdVlNR0VDSG5ua0ViUG5WRjVlanJpNHVHclB0Mi9mSHJHeHNXYmRhOWl3WWJDN1ZSbStjT0ZDaUVRaXZQUE9PL3J6eDQ4Znh5Ky8vSUl4WThib2owVkhSMlBqeG8xNDZxbW5NRzdjT0VpcitWQXRLU2tKYjczMUZsYXNXSUd3c0RDajg3Tm16Y0xZc1dNeGVmSms3Tml4QTlIUjBUVituZmZ1M1lzTkd6Wmd5NVl0K21NVkZSV0lpb3JDOU9uVE1XellNQURBb0VHRHFyMUhUZmNuSWlJaTh6QUFJOXNpbHdNbEFxcXdsRXJLNWd3VUFBQWdBRWxFUVZTVEFSZ0FQTjQ2R0t0UG5ZTktZN3BLekpRZFNaZnhZdWR3MkVrazVzK0JpSWhzMHJqT29VaStjUk5MRDUrRXZWU0tseC9xQkpIUVhWUnFzWGZ2M2hyUGUzbDVJU2NucDlaeFFvS29Lak5uemtSS1NncCsvUEZIa3dIWW5qMTdFQjBkamV2WHIwT2owUUFBSEIwZEVSd2NqRjY5ZXNIZnY3S2Zaa0pDUXEzdndjL1BEd1VGQlZpOGVIRzE0NVlzV1lJdnYvelNyTGxIUmtiQ3pzNE8rZm41K1AzMzN6Rnc0RUNEOCtucDZYQjFkWVdibTV2KzJPalJvNUdibTR1Tkd6Zml4SWtUbURObkRnSURBODE2M3Qwb0t5dkRqUnMzREk3cGREcFVWRlRvdjY1VnhvMGJoOGpJU1Azci9mdjNHd1JuUkVSRVZIY013TWkyQ0cyRXIxSlZlOHJOWG83QkxacmlsMHRwWnQrdVFLbkMvdFFNREczVlhOZzhpSWpJNW9oRXdIdUR1ME90MVdMQi91TTRlU1VibnczdkMwK0Y2UTlXNm1MWnNtVzFqcmx4NHdiT25EbFQ0NWphQXJDdFc3Zmk2NisvTm5rdU5UWFZaUFhScWxXcjBMMTdkd1FHQnNMT3pnNmZmdm9wWG43NVpmVHYzOTlnM096WnMydDg5b2dSSXpCOStuVDQrdnJxSzVtKytlWWJiTisrSFQvLy9MTytrZ3VvREh4MjdOaUJsU3RYNHNjZmY0U0xpd3NBWU1PR0RmaisrKytOS3FIMjdkc0hyVmFMeHg5L1hIOU1wOU1oT1RrWmJkdTJOUmhyWjJlSFdiTm1JU3dzRE11WEw4ZXhZOGN3ZXZSb2crdTBXaTEwdDlhOGFyVmFhRFFhU09yNG9WZG1aaVltVHB5b2YyM3FhN3h5NVVxc1hMbFMvNzdjM2QwUkZCU2tQMzk3Z0VkRVJFUjNod0VZMlpaNjJnbXl5cE5oSVlJQ01BRDQ0WjlMRE1DSWlCb0prUWhZTUtRbmdqMWM4TjZ2OGVpNUlob3ZkQS9IdUM2aDhCUFlTN0k2VHovOXRFRlFjanVOUmdPeFdBeFJOYVZuMzMzM0hhS2pvd0VBeWNuSitwNWVseTVkQWdERXhNUUFBTHAwNllLWFgzNFpRR1hRczJiTkdvaEVJa3laTXFYYWU3ZHUzUnF0VzdjR1VCbm0xS1JmdjM0WU9YS2swZkZaczJhWkhKK1ltSWl3c0RDRDhLdUtUa0RUdGQyN2R5TWdJQUJhclZiZmkrdkdqUnNvTFMyRm01dWJ5ZjVjVFpvMHdXdXZ2WWFBZ0FEOStXYk5tdUdiYjc3Qkw3LzhvaC8zeWl1dkFLZ01BbWZNbUZIalBPNE10OWF2WHc4Zkh4K3NYYnRXWDhXMWR1MWEvZm1LaWdwTW5UclZxT0tMaUlpSTdoMEdZR1JiNmprQWErdnRnYlplSHZqblJsNk40MjZYbUpPSGYyN2tvYTJYaDdDNUVCR1JUUktKZ0dlN2hXTkFTRk84dmZzb0ZoNzhFMHNPLzRXT0FkNW82dTZNcG00dW1QQkFHSUk5WE9wNGYxRzFWVVpEaGd6Qm1ERmo4Tnh6ejlWNm45allXR3pldk5uZzJOS2xTd0ZVVmxhMWFORUNRR1VvVmxKU2dsbXpadUd4eHg3VGo4M0x5NE9IUjkzK2JuTjNkemZaTDh1VWtwSVNKQ1VsWWR5NGNYVjYxdTJ1WDc4T3dIVFFkdURBQVJ3NGNNQ3MreXhmdmh5UFBQSUkycmR2ajdTME5HemV2Qm1USmsxQ1FFQUEvUHo4TUduU0pQM1lkZXZXR1YxLysza0FjSEZ4Z1ZRcVJWQlFrTDZLNi9iS0x0V3RDdlU3Szc2SWlJam8zbUVBUnJaRmFBQldYbDdya05GdFcrSC9qcHdRZE50dDU1TXgvNkd1d3VaQ1JFUTJMZGpEQmRFVEhrWDZ6U0pzUG5VQngvKzlock9aTjdEbmZCcGFlYm5XS1FCYnNtUUpGQW9GNHVQanF4MlRsWlZWN2ZuSXlFaDA3dHdaQURCNThtUk1uandaQVBEeHh4OWovLzc5UmtzR2k0dUxzV2JOR3JScDAwYmZmQjBBYnQ2OGlTbFRwdUNSUng3QjFLbFRBUUFUSjA0MHF2eGF1SEFoRmk1Y3FIOWRsK2JzeDQ0ZGcxcXRScDgrZldvY1YxMWwydTJXTDE5dWRPemJiNzlGY25JeUZpMWFaTlk5QUtCRml4WlFLQlJvM2JvMVRwMDZoYzJiTjZOejU4NzZVTy8yc001VUFHWk9tSmVSa2FIL2RVVkZoY2t4VlVzaWlZaUlxUDR4QUNQYklwTUJZakdnTmJOeHZWSUo2SFNvcVd2eDRCWk5zZno0R1JRcXErOFhkcWQ5S2YvaXBRZmF3OE9oL3ZyQUVCR1JiV2pxNWx4dnUwSjI3dHdacDA2ZHdyeDU4Nm9kYytUSUVSdzVjc1RrdVkwYk55STRPTmpnbUU2bnc0a1Rwai9ZK2Z6enoxRlVWSVFsUzVZWWhFT3JWNjlHU1VrSk9uYnNxRCsyZVBGaXFHL3R2UHpkZDk4aE5qWVdVNmRPUmJkdTNjeCtmNlljUEhnUXpzN09TRWxKUVVwS0NnRGd3UWNmaEpPVGs4RTRjOEtyOFBCd2c5Y1ZGUlZJVFUxRjU4NmRFUkVSY1ZmenJHOVRwa3lwZFF5YjRCTVJFZDA3RE1ESTlzamxRRm1aZVdOMXVzcEcrRFZVanNrbEVneHYzUUliemwwd2V3b3FqUmIvVGJ5RTZROVkxemZYUkVSa3U1WXRXMllVWm8wWU1RSWpSNDdFaEFrVERJNGZQMzY4MmgwVi8vcnJMeFFVRkFDbzNJSFF3Y0VCQVBEcnI3L2kwS0ZEbUR4NU1qdzlQWEg5K25VVUZ4Zmo3Ny8veHNHREIvSHd3dzhiaEZ0VnV6eFdWRlRnOU9uVEFBQlBUOCs3V3JLWG1wcUtreWRQQW9CQkpkbXFWYXYwL2NDcWRreE1UMCtIUXFFQVVGbWhCZ0JwYVdrQUtodmFCd1FFR04zL3hJa1RLQzB0aFplWFY0MVZkUUFnRm92UnRXdjExZHovL3Zzdm9xT2pNV1BHREpUWFVsRitlM1dYUXFHQXA2ZW4wWmpicStWVUtoV0dEaDFxTk1iTnpZMU44SW1JaU80UkJtQmtlNFFFWUVCbEZWZ3RTeWRIaGJYRTkrY3V3UHkydThBUDV5OWhZb2RRT01wa0FxNGlJaUl5VGFGUUdGVkJBWUJNSmpNNmJtOWZmUVh5bmoxN0lKVktvVmFyTVduU0pFeWFOQW10V3JYQ3A1OStDcUN5bXV1Nzc3NHp1Q1k0T0JndnZmUVNBT0R5NWN2NmZtRUFjT2pRSVJRWEZ3TUFmdi85ZDF5OWVoWGp4NCt2MDN1c3FtWjY0NDAzTUhqd1lLU2xwZUg1NTU4SEFQM1BWYXFhOXQrdWFreno1czN4elRmZkdKMy85ZGRmQVFDN2R1M0NybDI3YXB5TFdDeldqNzlkVlhqNDZhZWZ3dDNkSFRkdTNLaTJtWCtWMjZ1N0hucm9JY3lmUDcvRzhYZlMzcXBzTjNmSkpoRVJFUW5IQUl4c1R3M2Y5SnRVWGc2NDFOeVhKZERaQ1QyRC9CR1hrV1gyYll0VkZmanBRZ29tUklRS213OFJFWkVKMTY1ZE03a3JZbEZSa1VHRkVRRGs1dWFhdkVkYVdocmk0dUxRczJkUHhNWEY0YkhISHNPeVpjdnd3Z3N2SURJeUVzN096dkR4OFlHWGx4ZHUzTGlCTld2V3dNWEZCUXNXTElDOXZUMWlZbUt3ZE9sU3pKa3pCLzM3OTRkT3A4TVBQL3lBVnExYUlUazVHZG5aMllpTGkwTjVlYmxaamZsdmw1aVlpTU9IRDFkN2ZzbVNKUUNBZmZ2MjRmRGh3MWk4ZUxFK0VOcS9mejhPSERpZ0gxTlYxWGE3ek14TXhNZkhvMi9mdm9pUGo4ZWtTWk13Wk1nUW8zRktwUkxQUC8rOFVTWGJoUXNYc0duVEpody9maHdBTUdiTUdFeVlNQUZpc2RoZ2llcUNCUXVNN25uN2VXOXZiNVB2Nzg2ZEltOVh0ZFMwdXMwUWlJaUk2TzR4QUNQYlU4ODdRVlo1TWl4RVVBQUdBSnNUTG1KTTI5YXdrNGlGelltSWlPZ083Ny8vdnNuamUvYnN3WjQ5ZTh5Nng3cDE2eEFjSEl6UTBGREV4Y1ZoL1BqeEtDa3BRWnMyYlRCNjlHajl1Qk1uVG1ERGhnMXdkbmJHMHFWTDRldnJpK1RrWkh6KytlZG8yYklsZXZYcUJhQXllRXBQVDhkcnI3MkdUei85RktOSGowWkNRZ0tpbzZNaEZvdk42bXRWNWNhTkd3Z1BEMGRDUW9MSjgxWE4vSThlUFFxNVhJNHVYYnJvejFWZFV6WEdsSzFidHdLbzNBekEzdDRlZS9mdXhmRGh3eUdWR242N3UyUEhEaFFWRlJrMXJ2L3BwNTl3OXV4WmRPL2VIWC84OFFkNjllb0YrYTN2T1dwcjJGL2JlUUJZdTNhdC90Y1ZGUlg2elFhQXlsQU9NQTQ3cTVaK0VoRVIwZDFqQUVhMnB5NFZZR2JvMGNRUHdXNHVTTDFaYVBhdGMwckxzQy9sWHp6ZU9yajJ3VVJFUkRWWXZYbzFXclpzYVhCczBLQkJHRE5takZHMVZWeGNuRkZnZHZ6NGNjVEZ4ZUd0dDk3Uzk5RUNZQkMwYUxWYWJOcTBDZDkvL3ozOC9mMnhhTkVpQkFRRUlDY25CL1BuejRkVUtzWDgrZk5oWjJlSHNySXlyRnUzRHUzYXRVUDc5dTMxOTNqcHBaZVFtNXVMek14TTZIVG1Ody9vMjdjdk9uWHFoRkdqUnRVNExpTWpBNzYrdm1iZkY2aXMvdHE3ZHk5NjkrNk53TUJBVEpnd0FWT21UTUYvLy90ZmcrV2FseTVkd3NhTkc5RzdkMitqL2w5RGh3N0ZqQmt6a0pLU2dqLysrRVBRODgxeGU4V1pTbVc0OFU3VkV0TzFhOWNhQkdWRVJFUlVmeGlBa2UwUkdvQ1pXUUVtRm9rd0lTSVVIOFNhM2ptck91di9QbzloSWMwaFp0OE9JaUs2QzFxdEZocU54dVM1TzQrYkNwN1MwdExRdkhselJFWkdJam82MnVUNVR6NzVCRWxKU1hqZ2dRZnd6anZ2d01YRkJibTV1WGpqalRkUVdGaUl4WXNYNjV2TGYvdnR0OGpKeWNFNzc3eGpjQitSU0lSMzNua0hFb2xFY004cWwxcGFFcWhVS3B3L2Z4NjllL2NXZE44VksxWkFMQmJyZzBKZlgxOU1tVElGWDMzMUZRSURBOUcvZjM5Y3UzWU43Nzc3TGp3OVBmSEtLNjhZM2FORGh3NUd4N1JhTGM2Y09WUHI4MCtkT21Yd09qQXdFRTVPVHNqTHk5TlhjZDFlMlZWUlVRRUF5TS9QUjBaR0Jnb0xLejk4Kzg5Ly9vTzJiZHZxeC8zMDAwLzQ4c3N2YTMwK0VSRVIxWTRCR05rZXFSU1FTSUJxL3BGZ1JLbXMzQTNTakcvU0gyblZES3RQbmtOMnFmbE45djh0S01MdjZWZlJ2MWtUczY4aElpSzYwL1RwMDAwZWo0Nk9OaGxvM1duUW9FSG8wS0dEVVNoVlVGQ0E5ZXZYWTgrZVBaQklKSmc2ZFNwR2pSb0ZrVWlFakl3TXZQUE9PN2grL1RvV0xGaUE4UEJ3L1hYLy9QTVArdmZ2ajRpSUNHUm1aaHJjVXk2MEhZR1pqaDQ5Q3FWU2lRY2VlTURzYS9iczJZT1RKMC9pNmFlZk50Z1pjdFNvVVVoT1RzYWlSWXVRbXBxS21KZ1lhRFFhTEZteUJLNnVybWJkVzZsVTRxMjMzcXAxM0oxam5uMzJXWGg0ZUdEcDBxWDZZNmFXaTI3YXRBbGJ0bXpSQjNKK2ZuNW16WXVJaUlpRVl3Qkd0c25lSGlncE1YKzhVbWxXNVpoTUxNYTRpRFpZZnJ6MlQzdHZ0LzdzQmZScjFnU3NBU01pb3JwNjdybm40T1BqWTNCczRjS0Y2TkdqQi9yMzcyOXcvT0xGaTlpMmJadkJNUThQRDNoNGVCamRWeWFUSVMwdERWMjZkTUcwYWRQUXBFbmxCemJ4OGZGWXNtU0p2di9VM3IxNzBiRmpSLzBPaytQSGowZTdkdTNNbW50K2ZqN09uejl2M2hzRnNIVHBVb053Q0tpc3R0cXlaUXNjSFIzMVBjaHFjK25TSlh6eHhSZG8yYklsSmt5WVlIUis5dXpaU0VwSzB1OCsrWC8vOTM5bzNyeTUyZk8wdDdmSGloVXJESTZaMmhIeXpqRStQajd3OVBURTRNR0RBVlEyMkM4c0xFVFhybDFSWGw2T24zNzZDY09IRDRkQ29RQUFMRnEwQ0o2ZW5pYi8reEVSRVZIOVlBQkd0a2xvQUZaZWJ2YlN5UkZ0V3VMYjA0a29VbFdZZmZ1RW5GeWN2cGFEem42bWQzNGlJaUtxVGtoSUNKWXNXWUt3c0RDajNRMFhMbHlJcGsyYkdnVmduVHQzeG9NUFBnaDNkL2RhNzY5UUtMQjA2Vkw5RG9ObFpXVll1M1l0ZHV6WUFSOGZIM3p5eVNkSVNFakFxbFdyOFBMTEwrUEREeitFdDdlMzJTRVVBUHoyMjIvNDdiZmZ6QjQvYk5nd2c3NWlBUUVCMkxKbEM5TFMwakJod2dTVHV6emVLVE16RSsrKyt5NGtFZ25telpzSG1VeW1QMWRRVUlDWW1CaHMzNzRkT1RrNTZONjlPODZmUDQ4UFB2Z0FBd2NPUkZSVUZFSkNRbXA5aGtna1FsaFlXSzNqYWhwejRjSUZ2UDMyMndnTURFVG56cDJSbFpXRlhidDI0ZGRmZjhXNzc3NExYMTlmeE1YRlllREFnYlUraDRpSWlPcU9BUmpacG52VUNCOEFGRElwUnJjTndkb3ovd2g2eExxejV4bUFFUkdSWU03T3pqWHVibWlLcTZ1cm9Hc2tFZ2wwT2gwT0hqeUl0V3ZYSWljbkI3MTc5OGJzMmJQaDR1S0NsaTFid3NYRkJSOS8vREZtenB5SkR6LzhFSzFhdFRMNy9nTUdETUNUVHo1cGRQekZGMTgwT1Q0c0xNd2cxSXVMaThQNjllc1JHQmlJTVdQRzFQbzhuVTZIOTk1N0QwVkZSVml3WUFFQ0F3T1JsNWVINDhlUDQralJvemg1OGlRMEdnMDZkdXlJT1hQbUlEdzhITVhGeGZqKysrLzE0Vk96WnMzUXMyZFBoSWVIbzMzNzloQ0pSSkRKWlBybG5tTHgzZS93Zk9MRUNYejAwVWNJQ2dyQzRzV0xJWlZLRVJ3Y2pGV3JWdUhkZDkvRmp6LytDSVZDQWFWU2lhRkRod0tvRFBiVWFqVWtFZ2xPbno2dHJ4SWpJaUtpdThNQWpHelRQV3FFWCtXcHRpSFllQzRKS25QN2pBRTRkaVVMbC9KdUlzVERUZGpjaUlpSTdySFkyRmlzVzdjTzZlbnA4UFQweEp3NWM0eXF5dnIzN3c4SEJ3ZDg4TUVIbUQ5L1B0YXZYMjlRVlZVVFYxZFhveDBzcTdONTgyYURadmpGeGNYNDlOTlA0ZURnZ1BmZWU4K3MvbUlpa1FqUFAvODhLaW9xMEtWTEZ4dzRjQUJMbGl3QkFEZzRPR0R3NE1GNDdMSEhES3E4bkp5Y01HM2FORHp4eEJQWXRtMGI5dTNiaHkxYnRxQmx5NVpZdm53NWxpNWRpaU5IamdDb3JKcTdmZGZHdWpoMzdoem16WnVIOFBCd0xGaXd3Q0RJOHZEd3dMSmx5NUNVbElRMzNuZ0QvZnYzMTgrMWFsNVZSbzRjZVZmeklDSWlva29Nd01nMkNXMitLNkFDREFBOEhPd1IxVG9ZVzg4bkM3cHV3OThYc0tCZmQwSFhFQkVSM1d0K2ZuNG9MeS9INU1tVE1XTEVpR3FYR0hidjNoMGZmdmdoSEJ3Y0RNSXZlM3Q3UFBEQUEvRDA5RFM2WnR1MmJkV0dWcWJPZVhzYlZrczdPVGxoNGNLRjBHZzBDQTRPTm5tZjl1M2JZK3pZc1FiSHVuYnRxdi8xd0lFRGNmWHFWVFJyMWd3OWV2U29NVVR6OXZiR3RHblRNSG55WkJ3OWVoVHQyN2VIZzRNREJnMGFCQjhmSDlqYjI2TnYzNzUzWFhrVkVSR0JWMTk5RlFNR0REQVpKTnJiMjZOOSsvWjQrdW1uTVdyVUtQM3hxS2dvZE9qUUFScU5CdTd1N21ZdDFTUWlJcUxhaVhTbTl0RW1zblphTFhENnRQbmpaVExndGw0ajVyaGFWSXdSVy9kQUsrQ1BpRmdrd3ZiUmp5TFEyVW5RczRpSWlPNDFuVTVudEVNa0VSRVJVVU1ocXVVYm5idHZia0JrQ1dLeHNDcXdpZ3BBd0hKR0FBaDBkc0xBWUdITEg3UTZIYjQrbFNqb0dpSWlvdnVCNFJjUkVSRTFaZ3pBeUhZSlhRWXBzQThZQUV4cVgvdk9UM2ZhbS9JdlVtOFdDcjZPaUlpSWlJaUlpTzROQm1Ca3UrN2hUcEJWV251Nm9VY1RQMEhYYUhVNnJENlZJUGhaUkVSRVJFUkVSSFJ2TUFBajIzV1BkNEtzTXJFT1ZXQUhVek9RbEp0ZnArY1JFUkVSRVJFUlVmMWlBRWEyNno1VWdBRkFGMzhmaEhzYjczcFZteTlPbnF2VDg0aUlpSWlJaUlpb2ZqRUFJOXNsdEFkWUhRTXdFWUFYdTRRTHZpNHVJd3QvWDc5UnAyY1NFUkVSRVJFUlVmMWhBRWEyeTg2dWNqZEljOVZ4Q1NRQWRBdjBRMmMvYjhIWHJUcDVEcm82UDVXSWlJaUlpSWlJNmdNRE1MSnRRcFpCYWpSQVJVV2RIaU1DTU9PQjlvS3ZPNW1WalQ4enI5ZnBtVVJFUkVSRVJFUlVQeGlBa1cwVDJnZXNyS3pPaityZzY0WGVRUUdDcjF2MTE5K3NBaU1pSWlJaUlpS3lJQVpnWk52dVV4K3dLdE83UkFpK0pqRW5EN0hwVisvcXVVUkVSRVJFUkVSVWR3ekF5TGJkcDUwZ3E3VDJkTVBnRmswRlgvZmx5UVJvZGF3REl5SWlJaUlpSXJJRUJtQmsyKzdqRXNncUwzWU9oMWdrRW5UTnBieWJPSkNhY2RmUEppSWlJaUlpSWlMaEdJQ1JiYnZQRldBQTBOVFZHY05DbWd1K2J2WEpCS2kxMnJ0K1BoRVJFUkVSRVJFSnd3Q01iSnRZTEt3UG1GcGQ1NTBnYi9kOHAzYVFpWVg5OFVrdkxNTFc4OGwzL1d3aUlpSWlJaUlpRW9ZQkdOaytCd2RoNCt1aENzemZ5Ukdqd2xvSnZ1NnJVd25JTDFmZTlmT0ppSWlJaUlpSXlId013TWoyV1NBQUE0QXBIY0pnTDVVSXVxWllWWUV2VDU2cmwrY1RFUkVSRVJFUmtYa1lnSkh0czBBamZBRHdjTERIMkhadEJGKzMvVUlLTHViZXJKYzVFQkVSRVJFUkVWSHRHSUNSN2JOUUJSZ0FqSTlvQTJjN21hQnJkQUNXeHArQ3J0NW1RVVJFUkVSRVJFUTFZUUJHdHMvZUhoQ0p6QjlmVHhWZ0FPQWl0OFBrRG0wRlgzZjZXZzcyWDA2dnQza1FFUkVSRVJFUlVmVVlnSkh0RTRtRTd3U3BWdGZiNDU5cTF4cE5YWndGWC9lZkUyZFJydGJVMnp5SWlJaUlpSWlJeURRR1lOUXdXSEFacEoxRWpOZTZkeEo4M2ZXU1Vxei8rM3k5ellPSWlJaUlpSWlJVEdNQVJnMkQwQUNzSHBkQkFrQ3ZJSDg4MURSQThIWHIvNzZBck9LU2VwMExFUkVSRVJFUkVSbGlBRVlOZzlDZElPdXhBcXpLcTkwNlFTWVc5a2RLcGRIZ3N4Tm42MzB1UlAvUDNwMkhSVm51YndDL1o1Z0ZtR0VIMlFRMEZaWEZmZC9OTFBPWVpwdFpIWE5yVit0NDhtU2RYTXB5U2Nzc3EzTktQZG1wbng0ck5TWE5OVk54eXdVM1JGSlFrRVZRMXBrQlp2MzlnVXdnQTg2TU04d3djMyt1aTB1WjkzbmU5NHNoeWMzemZCOGlJaUlpSWlMNkV3TXdjZzBPWGdFR0FGRytjanlkMk43aWVYc3lzM0U4cjhEbTlSQVJFUkVSRVJGUk5RWmc1QnFrVXN0T2dyVERDakFBbU53NURpSGVGb1p4QUpZZFBnbWQzbUNIaW9pSWlJaUlpSWlJQVJpNUJvSEFzbTJRR28xTlQ0S3M0UzBXNGRWZW5TMmVkNm00RkQrbVhiSjVQVVJFUkVSRVJFVEVBSXhjaVFOUGdxenRnVFl4NkJ3YWJQRzhsY2ZQNExwU1pZZUtpSWlJaUlpSWlOd2JBekJ5SFU3UUNCOEFCQUQrMGJjYkxOaVFDUUJRYWJSWW1Id2MzQWhKUkVSRVJFUkVaRnNNd01oMU9FRWovQnJ0Z3dMd1NJYzJGczlMenM3RDlrdFhiRjhRRVJFUkVSRVJrUnRqQUVhdXcwbTJRTlo0cVhzaWZLVVNpK2N0TzNJS04xVDJDK2VJaUlpSWlJaUkzQTBETUhJZEVna2d0T0JUMm80cndBREEzMU9LRjdzbFdEeXZyRXFOeFlkT2NDc2tFUkVSRVJFUmtZMHdBQ1BYNFNRblFkYjJhSWUyYUJmb2IvRzhmVmR6c0RzejJ3NFZFUkVSRVJFUkVia2ZCbURrV2l4dGhLK3k3Nm1MSGtJQjVnem9DYUhBMHBiNHdBZUhUcUM0c3NvT1ZSRVJFUkVSRVJHNUZ3Wmc1RnFjcUJGK2piaVFRRXpvMU1IaWVjV1ZWVmgyNUtRZEtpSWlJaUlpSWlKeUx3ekF5TFZZR29EWmVRVllqZWU3eHFPMXY2L0Y4M1pjenNKdlYzUHNVQkVSRVJFUkVSR1IrMkFBUnE3RkNWZUFBWURFd3dOekIvYXlhaXZrb2tNblVGYWx0a05WUkVSRVJFUkVSTzZCQVJpNUZva0VFSW5NSDE5WkNSaWE1cnpGeEJaQmVDb2gxdUo1TjFRVitQaFlpaDBxSWlJaUlpSWlJbklQRE1ESTlYaDdtei9XWUdpeVZXQUE4RkwzUkVUNytWZzhiMHQ2Smc1Znk3ZERSVVJFUkVSRVJFU3Vqd0VZdVI0bjNRWUpBRklQRDh3YjJBdVdiNFFFM2p2NE83ZENFaEVSRVJFUkVWbUJBUmk1SGt0V2dBRk4xZ2kvUnVmUVlEd1piL2xXeU90S0ZkNDljQXhOczJHVGlJaUlpSWlJeUhVd0FDUFhZMmtBMW9RcndHcTgzQ01Sa1Q1eWkrZnR1NXFERGFsLzJLRWlJaUlpSWlJaUl0ZkZBSXhjajFRS0NDMzQxSFpBQU9ZbEVtSGVvRjVXemYzNGFBclNiaGJidUNJaUlpSWlJaUlpMThVQWpGeVBRR0JaSHpDdEZsQTNmVyt0Ym1FaGVDS3VuY1h6TkhvOTN0eDdDRXFOeGc1VkVSRVJFUkVSRWJrZUJtRGttcHk0RVg1dDAzcDBRb1JjWnZHODdESUYzajk0blAzQWlJaUlpSWlJaU16QUFJeGNrNU0zd3EvaExSWmh6c0NlVnMzZG1aR0ZueTVtMkxnaUlpSWlJaUlpSXRmREFJeGNVek5vaEYralowUW9ua2xzYjlYY0R3NmZ4T1hpVWh0WFJFUkVSRVJFUk9SYUdJQ1JhMm9tV3lCclRPdlJDWWt0Z2l5ZXA5YnBNSHZ2SVZSb3RYYW9pb2lJaUlpSWlNZzFNQUFqMXlRVUFwNmU1byt2ckFUMGV2dlZjd2Npb1JBTGgvYUZyMVJpOGR6TWtqSXNQWHpTRGxVUkVSRVJFUkVSdVFZR1lPUzZtdGtxc0hDNURQTUg5YkpxN3BiMFRHeTdkTlhHRlJFUkVSRVJFUkc1QmdaZzVMcWFVUit3R29PaUkvRlVnblg5d0JZbEgwZFdhYm1OS3lJaUlpSWlJaUpxL2hpQWtldHFKaWRCM201NnowNklEd20wZUY2RlZvdlpldytoVXF1elExVkVSRVJFUkVSRXpSY0RNSEpkeld3TFpBMnhVSWhGOS9hRGowUnM4ZHowb2hMTS9lMEk5QWFESFNvaklpSWlJaUlpYXA0WWdKSHJFb3VyMzh6bEpBRVlBRVRJWlpnM3FMZFZjL2RldVlZdlRweTFjVVZFUkVSRVJFUkV6UmNETUhKdGxxd0MwK21BcWlyNzFXS2hJVEdSR0I4ZmE5WGMvNXkrZ0tRL3J0aTJJQ0lpSWlJaUlxSm1pZ0VZdWJabTJnZXN4b3hlblJGblJUOHdBSGp2NE84NGxWOW80NHFJaUlpSWlJaUltaDhHWU9UYUxBM0FsRXI3MUdFbHNWQ0l4VVA3UVc1RlB6Q3RYby9YZHg5RWRwbkNEcFVSRVJFUkVSRVJOUjhNd01pMVdkb0kzOGxXZ0FGQWhJOE1jd2Yyc21wdWFaVWFyKzNjajdJcXRZMnJJaUlpSWlJaUltbytHSUNSYTVOS0FhRUZuK1pPR0lBQndMMnRXdUpKSy91QlhTMHR4K3k5aDZEVjYyMWNGUkVSRVJFUkVWSHp3QUNNWEp0QVlIa2ovTXBLKzlWekYxN3IxUm05SThPc21uc3M5em8rT0h3U0JodlhSRVJFUkVSRVJOUWNNQUFqMXllVFdUYmVTVmVCaVlSQ0xMNjNIMXI3KzFvMWYyUGFaYXc3bjI3anFvaUlpSWlJaUlpY0h3TXdjbjJXQm1CTzFnaS9OaCtKR0N2dUg0UUFUNmxWODVjZk9ZVURXYmsycm9xSWlJaUlpSWpJdVRFQUk5Zm5JaXZBYWtUNHlQRGhmUU1nOGJEOHI2OEJ3RC8zSGNZZlJTVzJMNHlJaUlpSWlJaklTVEVBSTljbmxRSWVIdWFQVjZrQWczTjN5K29VR294NUEzdGJOVmVsMGVMVm5RZVFyM0R1b0krSWlJaUlpSWpJVmhpQWtYdXdaQldZWHUrMGpmQnJlNkJOTko3dmxtRFYzQUtsQ2kvL3NnOUZGYzcvY1JJUkVSRVJFUkhkTFFaZzVCNWNxQTlZYmM5MWpjZUlOakZXemMwcUxjZTBIYitoWEsyeGNWVkVSRVJFUkVSRXpvVUJHTGtIYjIvTHhqdDVIN0FhQWdCekIvWkVwOUJncSthbjN5ekJhenYzbzFLcnMyMWhSRVJFUkVSRVJFNkVBUmk1QnhkZEFRWUFFZzhQZkhqZkFFVDRXUGd4M25MNitnM00ybk1RR3IzZXhwVVJFWkc1cGsrZmpuMzc5cG04Tm1mT0hIejc3YmRXM2ZlNzc3NURYbDZlMVhWVlZsWmkzYnAxMEdnc1d5MDhmZnAwL1BEREQyYU5MU3dzaEo3L0R5SWlJaUk3RXptNkFLSW1JUllERWdtZ1ZwczN2cUtpdWhHK1FHRGZ1bXdrd0ZPS0ZmY1B3cVN0dTZHd1lrdmo0V3Y1ZUh2ZkVTd2MwaGNld3VieE1STVJ1WkswdERRVUZSV1p2SGJ4NGtYNCtmbFpmTStrcENSOC9mWFhTRTFOeGZ2dnZ3K05Sb1BNekV5ejVzYkd4Z0lBenB3NWd6VnIxdURLbFN0NDg4MDN6WDUyV2xxYThSNDFUcDQ4aWR6Y1hOeThlUk0zYnR4QWRuWTJybHk1QXFWU2lZOC8vaGl2dmZhYVdmZmV0V3VYMlhVUUVSRVIxV0FBUnU1REpqTS9BRE1ZcWtNd1M3ZE9PbEJyZjE5OE1Ldy9wdjN5Ry9SV25HSzVKek1iYzRVQ3ZEdW9EME13SWlJbm90UHA0R0hKYWNhb0RxQysrT0lMQkFRRTRQWFhYd2RRdmRMcWxWZGVNV3QrVGNqVXExY3ZqQm8xQ2tsSlNXamJ0aTBlZi94eHk0cXZaZnYyN2ZqdHQ5OFFIaDZPM054YzlPblRCOU9uVDBlYk5tMFFIUjBOQUJnN2Rpd2VldWdoay9PM2J0MktUWnMyV2YxOElpSWljbThNd01oOWVIc0R4Y1htajFjcW0xVUFCZ0M5SWtMeFp2OGVlUC9nNzFiTjMzRTVDd1lEc0dBd1F6QWlJbWVoMVdvdENzQnljbkl3Yjk0OENBUUN2UHZ1dXdnSUNBQUFCQVVGWWNtU0pSWS8vOFVYWDhUSmt5ZXhldlZxeE1YRklUNCszdUo3QU1DcnI3NktOOTU0QXlLUkNNT0hEMGZ2M3IweGJOaXdPbVA4L1B3UUZSVmxjcjQxcStDSWlJaUlhakFBSS9kaGFSK3dadElJLzNaajI5K0RRcVVLWDU0NmI5WDhuUmxaMEJzTWVHOUlINGlFYkJOSVJHUXZ5Y25KbUQ5L3Z2SDlMNzc0QWw5ODhRVUE0S3V2dnNKenp6MW52TFoxNjFaczNicTEzajAyYnR3SUh4OGY0L3ZaMmRtWU5Xc1d5c3JLTUcvZVBBN1ZNa0VBQUNBQVNVUkJWSFRvME1GNFRTcVZvbHUzYmhiWEtaVks4ZnJycitPWFgzNUJaR1JrdmJvYnNtWExGbXpac3NYNFByY3VFaEVSa1NNeEFDUDNZZWxxcm1iVUNQOTJ6M1ZMZ0VLanhmK2R1MmpWL04yWjJkQWJERmc0dEM5RE1DS2lXNnAwT2h6TnljZVpncHM0WDFpRTNISWx5dFZxS0RVYS9MTi9UNHlPYlczUi9kcTJiWXRYWDMwVkFMQml4UW9NR2pRSVhidDJCUUFFQkFSZzRzU0pBSUMxYTljaUlTRUIzYnQzTjg0OWUvWXNUcHc0VVdkbFdFcEtDdDU1NXgxVVZsWmkzcng1Nk5PbkQzYnQyb1ZMbHk3aG1XZWVxUk9VV1NveE1SR0ppWWtBZ0RadDJtRGF0R21OamwrNWNpVVNFeE14ZVBCZ2k1NmoxV3BSVVZIUjREVWlJaUlpYXdrTUJpdWFCUkUxVitmUEE1V1Y1bzBWQ0lBdVhZQm1HZ0FaQUx4LzhIZHN2cGhoOVQyR3hyVEV3bnY3UXR4TS93eUlpR3doczZRTS96MmJodDJaMlZCcHRCQUpoV2diNElkb1B4LzRTU1h3a1Vvd3VsMXJ0UFNWVy8yTTRjT0g0NldYWHNJamp6eFM1M1dkVG9jUkkwYmdtV2Vld2JQUFBtdDhmZjM2OVZpOWVqV1NrcElnbFVvQlZLOG9XNzU4T2ViTm00ZkV4RVNVbFpWaDh1VEpNQmdNK09xcnJ4QVlHR2gxZmFab05CcUl4ZUlHUDU3Um8wZGordlRwZFY1cnlPMHIzaHJEbFdSRVJFUmtpa0RRK0NsMlhBRkc3a1VtTXo4QU14aXF0MEhLcmYrR3hwRUVBTjdxM3dNcWpSWTdNN0tzdXNldlY2L2hqVDNKV0hSdlAwZ3RiTUJNUk5UY2xWV3BzZkw0R1d5K21BRlBrUWZ1YXgyRmtXMWJvVk9MWUVnOG11WUhBNVczL3AvbDZlbHA4bnJ0ZitmMTY5Y1BzYkd4Q0FrSkFRQjgrdW1uS0MwdHhieDU4NkRUNlpDY25HelJzNzI4dlBER0cyOFkzMy9xcWFjd2FkSWtBTUQ1OCtmeDdydnZZdUhDaFdqVHBvMVo5MXV6WmcyQTZnQnIzYnAxbURCaEFvWU1HUUlBQ0E4UHg3aHg0OUN4WThkNnAwZldTRTlQeDRVTEZ5ejZHSWlJaUlocU1BQWo5eUtUQVRkdm1qKytHUWRnQUNBVUNQRE80TjVRYWJRNG1KMXIxVDMyWitWaStpKy80YVBoQXlHWG1QNUpQeEdScXpsVGNCTnYvWG9JTjFTVmVESStGbE82eE1GUEttbXk1MnUxV21Sa1pNRFgxeGNBakwvV3FBbStoTFZXNkFvRUFtUDR0WDM3ZHV6YnR3K1BQLzQ0Qmd3WWdEMTc5bUR4NHNVVzFiQnUzYm82V3pScmk0bUpnVmdzeHJ2dnZvdlBQLzhjTWpQNmJOWTB0Nzk4K1RLQTZtMmV0UnZlVDUwNnRkSDVJU0VoNk4rL3YwVWZBeEVSRVZFTkJtRGtYaXh0aE4rTSs0RFZFQXVGV0RLc0gyYnMySThUZVFWVzNlTmtmaUZlMlBZclBuMWdFQUs5VEs5Q0lDSnlGWHN5cy9IV3ZzT0k5SkhqbXpIREVSdm8zeVRQVFVsSlFYcDZPZ29LQ3BDWW1JaDE2OWFoYjkrK0FHQTh5ZkYyUWhOYjFNK2ZQNCtWSzFjQytETlU2dHUzcjNFRjF1M2VldXN0NU9mbjE3c2VIQnlNVWFOR0FhZ2ZnTW5sY3J6NTVwdVlPWE1tbGk1ZGFsWlRmQUFvTHkvSHFWT25BQUIvL1BFSE5tM2FoTEZqeDJMNzl1MzQ2S09QekxvSHdHMlFSRVJFWkRrR1lPUmV2THlxZTN1WjIvcXVtWjRFZVR1cGh3ZVdEeCtJMTNidXg4bjhRcXZ1Y2ZGbU1hYit2QmVmalJpTWNMbUZRU0lSVVRPeE96TWJiLzE2R0QwalFyRjBXSDk0aSszM1Q2V01qQXhzM2JvVkowNmNBQUFjUG53WVFVRkI2Tm16SjU1ODhra1VGeGRqKy9idEFJRGJXN2JXckFDN3ZkVkZSa1lHM243N2JhalZhZ0IvQm1UZTN0N3didUF3bUpvK1hyVlhZNWtqUGo0ZTQ4YU53N3AxNjdCNTgyWTgvUEREZDV5emQrOWVoSVdGSVRzN0cybHBhZGkyYlJ1MFdpMUdqaHlKaElTRU9tUFhyVnVIWGJ0Mk5SamNFUkVSRVZtQ25hM0p2UWdFbHAwR1dWa0o2SFQycTZjSmVZdEZXUEhBSUhRUGIySDFQYkpLeXpFbGFTOHlTOHBzV0JrUmtYUElMQ25Edk4rT29rOWtHSllQSDJEWDhBc0FMbDY4aUczYnRpRTBOQlFBTUhIaVJLeGZ2eDUvLy92ZjRlWGxoWmt6WjJMRWlCRUFnSGZlZVFkcjE2NDFub1JvcXNmcjJiTm44ZmUvL3gxU3FSU2RPbld5YSswMUpreVlnTmpZV0hoNWVkMXhyRjZ2eDhhTkd6RjA2RkFBd0VNUFBZVFJvMGZqeXkrL3hMRmp4eEFWRlZYblRYNnJCY0h0cjFzYTFCRVJFUkVCRE1ESUhibmhOc2dhWGlJUlZ0dy9DRDBqUXEyK1I0RlNoYWxKZTNDMndJSmVha1JFVGs2dDArR2Z2eDVHa0pjbkZ0M2JGNUltT1Bpalg3OSsrUDc3NzdGMDZWSUFNQmtpWldSa0lDSWlBbkZ4Y2ZqMjIyL3h5aXV2b0t5c3pCaUE2V3I5a09iNDhlT1FTcVZZdW5RcHdzTEM3RjQvQUloRUluejY2YWQ0NElFSDdqaDI3OTY5eU0vUE40WjZBUERLSzY5Z3pKZ3hpSStQdDJlWlJFUkVSTndDU1c3STBnQk1vUUJ1YXo3Y25IbUtxcmREenR4MUFNZHlyMXQxajlJcU5WN1k5aXZlR2R3YncxdnpKL0ZFMVB4OSt2c1pYQ291eFZkL3VSY3ljZE1jK09IbjU5Zm85ZXpzYktTbnArT3h4eDdEYzg4OWgrKysrdzdaMmRudzlmVTFibHVzcXFwQ1NVa0p5c3ZMTVdiTUdJd2NPZEs0b3F5cDNONkhyTFMwRkFEZ1VTdEVyS2lvd0twVnF6QjQ4R0Jqby82YXVkT21UY1BseTVmeDlOTlBtN3ovOE9IRDY3eS9mUG55ZXRzbGlZaUlpTzZFQVJpNUgwdTJRQUl1dFFLc2hxZklBOHZ2SDRpWnV3N2lhRTYrVmZkUTYzUjRjKzhoWlBkSXhLVE9jYWkvR1llSXFIazRmQzBmNjg2blkwcVhPSFFPRFhaME9VYnIxNjhIQUF3ZE9oUkNvUkIvL2V0ZmpkZHFWb3NwRkFxa3BxWmk0Y0tGV0xObWpVTzJCeG9NQnN5Wk13ZmUzdDZRU0NUNDQ0OC9BQUFSRVJIR01UcWREbFZWVlpnd1lZTEplMFJIUjlmcjlkVlFEN0FXTGF6ZnlrOUVSRVR1aXdFWXVSOVBUOEREdy96ZVhncEZkZE44RS8xV21qT3Bod2MrR2o0QXMzWW40OUMxUEt2djgvbnhzOGd1VmVDdEFUMGdObkVhR1JHUk16TUFXSG44REdLRC9QRmNWK2ZaaHBlV2xvWmR1M1loUGo0ZXNiR3g5YTdYckI2N2NlTUdzckt5NE9IaGdmRHdjTHZVVXRPSS8vcDEwNnVHQlFJQmNuTnpjZTNhTlJnTUJvakZZdlR2MzcvT1ZrZTVYSTdGaXhlalpjdVdKdThoRm92cmhYZTFlNEFSRVJFUjNTMEdZT1NlWkRLZ3pNeEc3bm85VUZGaCtjcXhaa0RxNFlFUGh3L0F2TitPWW1kR2x0WDMyZnBISm5JVlNpd2QxaCsrVW9rTkt5UWlzcS9EMS9KdzhXWXhQaGpXSHlJbkNmRVZDZ1VXTGx3SWc4R0FLVk9tbUJ4VEUzWmR1blFKNmVucGFOV3FGVVFpeS85Wlp6QVlVRjVlYnJLcFBnRHMyTEVEeTVjdnh6MzMzSU05ZS9ZZ0lDQUFreVpOZ2tSUzkydTlPU2MxdG0vZjN1TDZpSWlJaUd5RkFSaTVKMHNDTUtCNkc2UUxCbUFBSUJZSzhkNlFQdkNWU3ZERGhVdFczK2RFWGdFbWJ0Mk41Y01ISXNiUHg0WVZFaEhaejllbkx5REd6d2REWWlLYi9ObGxaV1VvS2lwQ2VYazVnT3FHOGhVVkZYajc3YmVSbDVlSDBhTkhJekV4MGVUY3FLZ29oSWFHWXRXcVZhaXFxc0lUVHp4aDluT1hMMStPaW9vS1NDUVM1T1Rrb0tTa3hHVGZzUFQwZEh6NDRZZUlpNHZEMHFWTHNYSGpScXhldlJxN2R1MUM3OTY5RVI0ZURtOXZiNGhFSXVPYmg0Y0hCQUlCMUdxMThhMnFxZ3BxdFJwang0NkZ2NysveVpwdTcvTjFwMnRkdTNiRkJ4OThZUGJIVEVSRVJNUUFqTnpUclcwVlpsTW9nRnBOZTEyTlVDREFHLzI2SThCVGlxOU9uYmY2UGxtbDVmanJUenZ4N3VBK0R2bG1rb2pJRWluWGIrQmtmaUhtRE93Sm9RTzJ1ZWZsNVdIYXRHa0FxcmNSSmlRazRQejU4MGhMUzBOOGZEeGVmUEhGQnVjS0JBTDg3VzkvdzZKRml4QVJFWUZISG5uRTdPY1dGUlhoeUpFanh2ZURnNE9OZGRUV3VuVnJkT3pZRWZQbno0ZFlMTWE0Y2VQUXJWczNiTm15QmVmT25jUEJnd2VoVnF1aDFXcnYrTXlZbUJoTW1qU3B3ZXZtckNDcnpkUFQwNkx4UkVSRVJBS0R3V0J3ZEJGRVRVNm5BMUpTekI4dmtRQU4vQlRlMWF3L240NWxSMDdkOVgwbWQ0bkRpOTBTSFBKTkpSR1JPZjZ4SnhsbkMyN2lweWRHUWVMUjlOc2ZxNnFxY1BUb1VXaTFXa1JGUmFGZHUzWUFnTU9IRDZOVHAwNlFXWHBxY1MzcDZlbkl6OC9Ib0VHRFRGNDNHQXd3R0F3UUNBUU5ibjhFQUsxV2E5YldTcTFXQzQxR1l3ekRQRHc4SUJRS0lSUUs0ZUhoVWVkRXlKcjZRa05ENzNnU0poRVJFWkc1QkkzOW93WU13TWlkWGJnQXFGVG1qKy9VQ2JoMTdMeXIyM2JwS3VidlB3cjlYWDU1Nk5zeURPOFA2Y3UrWUVUa2RGUWFMZTc3YmpPZVNvakZ0QjZkSEYwT0VSRVJFZDJsT3dWZ3p0SHRsY2dSck5rRzZTWkd0bzNCeC9jUGhMZjQ3blpKSDc2V2oyZCsyb24wbXlVMnFveUl5RGFTcitWQnJkUGgzbGFtVHlVa0lpSWlJdGZDQUl6Y0Z3T3dSdlZyR1k0MUQ5MkhNUG5kTmYvUExWZGk0dGJkK0NrOUExeHVTa1RPWWs5bU5rSmwzdWdZSE9qb1VvaUlpSWlvQ1RBQUkvZGxhVzhWcGRJK2RUaXh0Z0YrV0R0Nk9PSkM3dTRiUkxWT2h3VUhmc2ViZXcraFhLMnhVWFZFUk5hcDFPcVFuSjJIZTF1MUJMc1VFaEVSRWJrSEJtRGt2aVNTNmpkenFWU0FYbSsvZXB4VWtKY252aHg1cjAyMkNlM096TWI0VGIvZzlQVWJOcWlNaU1nNngzTHpVYUhWWWlpM1B4SVJFUkc1RFFaZzVONHMyUVpwTUZqV05OK0ZlSW84c1BqZWZwall1ZU5kM3l0Zm9jSnpQKy9GbDZmT1E2Zm5wa2dpYW5xbjhtOUE2dUdCVGkyQ0hGMEtFUkVSRVRVUkJtRGszdGdIekd4Q2dRRFRlblRDM0lHOUlCYmUzWmNPdmNHQUwwK2V3d3ZiOWlKZjRaNmhJaEU1enVtQ0c0Z1BDWVRvTHIrV0VSRVJFVkh6d1gvNWtYdGpBR2F4MGJHdHNXclVNTFNRM1YxemZBQkl1WDRENHpiK2dpM3BtV3lRVDBSTlFxM1Q0MEpoRVJKYkJEdTZGQ0lpSWlKcVFnekF5TDE1ZVFFZUh1YVBkOE5HK0tiRWh3VGkyekhEMFQyOHhWM2ZTNm5SNE4wRHgvRHFqdjBvVUhJMUdCSFpWOXJOWW1qMGVuUU81ZlpISWlJaUluZkNBSXpJa2xWZ1dpMVFXV20vV3BxUlFDOVBmRDVpQ0o1SmJHK1QreDI2bG9mSGYrUnFNQ0t5cnpPM0R1RklDR0VBUmtSRVJPUk9SSTR1Z01qaDVIS2d0TlQ4OFFvRjRPbHB2M3FhRVEraEFLLzE2b0s0NEVBc09QQTdLclRhdTdwZnpXcXczWm5aK09lQUhnaTF3VFpMY2h5bFJvUC9ucjJJMzY3bTRGcVo0cTQvUDZoNThCS0owTkpYanNFeGtmaHJZbnZJeEdKSGwxVEhoWnRGQ0pmTEVPakZyK05FUkVSRTdrUmdNQmk0MklMY20wSUJYTHhvL3ZqZ1lDQW14bjcxTkZPWGkwc3hhMDh5c2tyTGJYSS9tVmlNYVQwNzRkRU9iU0FVQ0d4eVQybzZ4M0t2WThIQjM5RTNNZ3lqWTF2akhuOC9lSXY1TXhkM29OSm9rVkZTaWkzcG1UaWNrNDg1QTNxaVYwU29vOHN5R3I5cEIxckl2TERpL2tHT0xvV0lpSWlJYkVnZ2FQd2JSd1pnUkhvOWtKSUNtUHRYd2RNVGlJKzNiMDNObEVxanhiSWpKN0VsUGRObTkrd1FGSURaL2J0enUxSXpjaXozT3ViL2RoUUxodlN4U1o4NGFyNU81QlZnenI0am1EKzR0MU9FWURxOUFRTy8rUUZQeExYRGE3MjZPTG9jSWlJaUlyS2hPd1ZnN0FGR0pCUUNNcG41NHlzcnEzdUJVVDNlWWhIbUR1eUY5NGYwdGRscW43U2J4Wmk0WlRmZU8vZzdTaXFyYkhKUHNoK2xSb01GQjMvSGUwUDdNdndpZEE5dmdRVkQrbURCd2QraDFHZ2NYUTV5eWhWUTYvUzR4OS9QMGFVUUVSRVJVUk5qQUVZRVdOWUlIK0Jwa0hmd1FKdG9yQnY3Z0UxWGJXMittSUZIZnRpR2pXbVhvZWZDVmFmMTM3TVgwVGN5RE4zQ1FoeGRDam1KN3VFdDBEY3lEUDg5YThGV2N6dkpLQ2tEQUxUMjkzVndKVVJFUkVUVTFCaUFFUUdXQjJBS2hYM3FjQ0dSUG5Lc0duVXZKblh1Q0Z0MThDcXJVbU5oOG5GTTNMb2JwMitkNUViTzViZXJPUmdkMjlyUlpaQ1RHUjNiR3Z1djVqaTZER1NVVkI5NDBvb0JHQkVSRVpIYllRQkdCRmkyQlJJQXltM1Q2TjNWaVlSQ3ZOS2pFejU3Y0FoYTJQQkV4OVRDSWt4SjJvUFhkeC9FbFZzck9zZzVYQ3RUY0hzWjFYT1B2eCt1bFR2K0J3ZDU1VXI0U1NYd2tUalh5WlJFUkVSRVpIOE13SWdBUUNTcWJtNXZMcFVLME9uc1Y0K0w2UlVSaWcyUGpNREQ3ZSt4NlgzM1hjM0JFeHQvd2NMazQ3aWhxckRwdmNrNkZWb3RUM3VrZXJ6RklxZzBqdStkbUs5VUlVeHU0UTg4aUlpSWlNZ2xNQUFqcW1ISk5raURnZHNnTFNTWGlQSDJnSjc0OUlIQkNMWGhhakM5d1lDTmFaZng4UGMvNDE4bnp6bkZOOWxFNUp6eUZTcUV5VzMzOVllSWlJaUltZzhHWUVRMUxPMER4bTJRVnVuYk1nei9zOE5xc0VxdERxdE9uY2VZRFVuNHYzTVhVYW5sQ2owaStwTUIxUUZZT0ZlQUVSRVJFYmtsQm1CRU5SaUFOWm1hMVdBclI5aDJOUmdBRkZkVzRhT2pLUmk5SVFuZm5FbmppakFpQWdDVVY2bFJvZFVpek1aZmM0aUlpSWlvZVdBQVJsUkRLZ1hFRmpSR1poK3d1OVluTWd3YkhoMkI4Zkd4RUFwc2RWWmt0YUtLU256eSsyazg5TCt0V0hNNkZVcU54cWIzSjZMbUpWK2hBZ0J1Z1NRaUlpSnlVd3pBaUdyejhiRnNQRmVCM1RXWldJeS85K21LYjhmY2o4UVdRVGEvZjJtVkdwOGZQNHRSNjdmaXkxUG5VVmFsdHZremlNajU1U3VWQUJpQUVSRVJFYmtyQm1CRXRURUFjNWpZSUgrc0hqVU1jd2IyaEo5VVl2UDdsNnMxK1BMa09ZejYzMVo4Y1Bna3NzcjQzNDdJbmRTc0FHTVBNQ0lpSWlMM3hBQ01xRFpmWDh2R013Q3pLYUZBZ0RHeDkyRGo0My9CV0JzM3lhK2gwbWl4SWZVUFBQcjlOdnh0MXdFY3k3ME9nMTJlUkVUT0pGK2hnbGdvUklDbjFOR2xFQkVSRVpFRE1BQWpxazBpcWU0RlpxNktDa0RMSnV1MjVpZVY0SjhEZXVJL0Q5Mkh1T0JBdXp6REFPQkFWaTVlM3I0UDR6YitnazBYTTFERm5tNUVMaXRmcVVLbzNOdm0vUWFKaUlpSXFIbGdBRVowTzI2RGRCcUpMWUx3OWVqN3NIQm9YMFRZY2R0U1JuRXAzai80TzBhdTI0S1BqNlVnbzdqVWJzOGlJc2ZJVXloNUFpUVJFUkdSRzJNQVJuUTdib04wS2tLQkFQZmZFNDBmSGh1Sm1iMjd3TmNPL2NGcWxGYXA4ZTNaaTNoaTR5K1l1R1UzTnFaZGhrTE4weU9KWEVHZVFvVUlIL2IvSWlJaUluSlhJa2NYUU9SMHVBTE1LVWs4aEhncW9UMUd0V3VOcjg5Y3dQcno2VkRyOUhaNzNybkNtemhYZUJNZkhqbUZZYTJqTUNhMk5icUdoWEQ3RkZFenBOYnBjRU5WZ1phK2NrZVhRa1JFUkVRT3dnQ002SFlpRWVEbFZkM2Z5eHlWbFlCR0E0akY5cTJMQUFDK1VnbG05T3lNSnpxMnd4Y256bUw3NWF2UUcrelh4cjVLcDhPMlMxZXc3ZElWUlBySThjQTkwYml2ZFJUYUJmbURVUmhSODFCekFtUkxId1pnUkVSRVJPNktXeUNKVE9FMlNLY1hKdmZHTzRONzQvdEhIOFJmMnJacWtwVlpPZVVLckRtZGlxYzI3OEFqMy8rTXo0K2ZSZnJORXA0aVNlVGtjaFZLQUF6QWlJaUlpTndaQXpBaVU3Z05zdG1JOGZQQk80Tjc0OGZIUm1KMGJPc20yNktZWFZZM0RQdnMrQmxjdkZuTU1JeklDZVdXVndkZ2tkd0NTVVJFUk9TMnVBV1N5QlFmSDBBZ0FNemRXc2NBek9HaWZPV1lPN0FYcG5TSnczOU9YOERXUHpLaDB6ZE5ISlZkcHNCL1RsL0FmMDVmUUtqTUcvMmp3dEczWlJoNlJZUkN4cTJ4UkE2WHAxQkNMaEhiOVJBTklpSWlJbkp1RE1DSVRCRUtBWmtNVUNqTUcxOVZCYWpWZ0lUZlhEbGFwSThjYncvb2lTbGQ0ckQyVEJxMnBtZWlTcWRyc3VkZlY2cXdNZTB5TnFaZGhvZFFnQzZoSWVqZk1oejlvc0xSSnNDUGZjT0lIQ0JYb1VSTEh6bi8vaEVSRVJHNU1RWmdSQTN4OFRFL0FBT3FWNEVGQmRtdkhySkl1RnlHMmYyNjQ2WHVpZGlZZGhrYlV2OUFvY3JNZ3cxc1JLYzM0RVJlQVU3a0ZlQ1QzMCtqaGJjWCtyUU1RNWZRRUhRTkMwRkxYMzVEVHRRVThzcVYzUDVJUkVSRTVPWVlnQkUxeE5jWHlNc3pmendETUtma0o1VmdVdWVPZUNheFBYWm5adVAvemwzRWhSdkZEcW1sUUZXQkxlbVoySktlQ1FBSTh2SkVsN0FRZEFrTlJ0ZXdFTFFMOEllSGtKRVlrYTNsS2xUb0d0YkMwV1VRRVJFUmtRTXhBQ05xaUV4V3ZSVlNyemR2UFB1QU9UV3hVSWdIMjhSZ1JKc1lwT1FYNHYvT3BXUGYxV3NPYlZwL3M2SVNlekt6c1Njekd3RGdMUlloc1VVd0VrSUMwU0U0QU8yREFoQXVsM0dWR05GZEtLdFM0NGFxQXBFK01rZVhRa1JFUkVRT3hBQ01xQ0VDQVNDWEEyVmw1bzFYcTlrSHJCa1FBT2dhVnIwRk1WZWhOSzdJS2xDcUhGMGFWQm90anViazQyaE92dkUxWDZrRXNZSCthQjlVSFloMUNQSkhqSjh2VjRvQktDZ293THAxNjlDK2ZYdU1HREhDMGVYWXhlblRwMUZVVklSV3JWcWhkZXZXVnQzamIzLzdHMVFxRmY3OTczL1hlYjJnb0FBelo4N0U0TUdEOGR4eno5bWlYS2VVZXFNSUFKQVF3aFc2UkVSRVJPNk1BUmhSWTN4OXpRL0FBRzZEYkdZaTVESzgyQzBCejNlTng1R2NmR3krbUlIZnNuS2E3UFJJYzVSVnFYRThyd0RIOHdxTXIwazlQTkRLM3hmUnZuSkUrZmtnMnRjSDBYNCtpUGFWdzg5VDZqWXJ4cEtUazVHVWxJUURCdzVnMEtCQjhQYjJ0dnBla3lkUHRrbE5xMWF0Z2xBb3RNbTk4dlB6TVh2MmJHaTFXaXhZc01EcUFDd3pNeE5LcGJMZTY4bkp5YmgrL1RweWNuTHV0bFNubG5xakNES3hHRzBEL1J4ZFNyTjI0Y0lGSER0MkRHUEhqb1d2cjYvSk1YdjM3c1dKRXljd2E5YXNKcTZPaUlpSTZNNFlnQkUxeHNmSHN2RmxaUXpBbWlHaFFJQitMY1BScjJVNGlpb3FzZTNTVmZ5VW5vSE1FZ3ZDenlaVXBkUGg0czFpWEx4WnY1ZVpqMFJzRE1VaWZXUm9JZk5HaUxjWFFyeTkwRUxtaFFCUEtZUUMxNGpJeG93Wmc2U2tKR1JsWmVHSEgzN0FoQWtUckw1WGRuYTJUV295R09xR3AvdjM3OGVDQlFzYUhQL1dXMjloNk5DaEpxK3RXYk1HV3EwV0FMQjI3VnIwNnRYTFp1RWFBQnc4ZUJBQUdueStxemhmV0lUT29jRk8rWG0vWjgrZUJxOTE2dFFKaHc0ZE12dGVJMGFNZ0ZRcUJRQnMzNzRkMzN6ekRkYXRXMmU4cnRGb01HYk1HTHo4OHNzWU5Xb1VBR0Q0OE9FTjNtL1hybDExM2wrL2ZqMVNVbEl3ZHV6WUJ1ZWtwYVZoNTg2ZGR3ekE5SHE5MWNHcm41OWZnd0VjRVJFUlVXTVlnQkUxeHRzYkVJbUFXOStFM2hIN2dEVjdnVjZlZUNheFBaNU9iSSt6MTI5ZysrV3IySFBsR29vcUtoMWRtbG5LMVJxa0ZoWWh0YkRJNUhXaFFJQmdieStFZUh2ZUNzVzg0U3VWd0VjaWhsd2lobzlFQXZtdDM4c2xZc2pGWXZoSUpSRGJNSGhwakVxbHdyUnAwOHdlWDFKU0FxRDZtL045Ky9hWk5lZnBwNS9Hc0dIRFRGNzcrZWVmSWJGd0c3Tk9wMnR3QzZaTUprTlVWRlM5MTR1TGk2RlFLQnI4UnY3Y3VYUFl0MjhmQWdNRDBhcFZLNXc4ZVJJLy92Z2pIbi84OFVacnVYRGhBa1FpRWRxMWE5Zm91THk4UEp3OWV4WXltUXg5K3ZScGRHeHpwdEpvY2VSYVBxWjBqWE4wS1NZdFhyeTR3V3Z6NTgvSHFsV3I2cnltMSt1aFZxc2hrVWpxaGFHREJ3ODJCbUFWRlJXNGNlTkduZXNHZ3dFYWpRWTZuYTdPNjdmL2ZkaTFhMWVkNEF3QXNyS3ljUGp3WVV5WU1NRW00Vk41ZWJuVnF5NG5UcHlJcDU5KytxNXJJQ0lpSXZmREFJem9Ubng4Z0dJelR3M1VhQUNWcWpvNG8yWk5BS0JUYURBNmhRWmpWdDl1T0pGWGdGMjNHdGFYVnFrZFhaN1Y5QVlEQ3BRcWkzdWVTVHc4SVBFUVFpU3NlUlA4K1h1QkFPSmIxKzY2UHIzZXF0VllHbzNHN0hrS2hjTGkrMXVyZS9mdVdMTm1UYjNYbHkxYmhoMDdkc0RQci82MlBJVkNnVVdMRnNGZ01PQ1ZWMTVCWEZ3Y3BrNmRpcSsvL2hxSmlZbm8wS0ZEZzgrYk1XTUdmSDE5OGVPUFB6WmExL2J0MjJFd0dPcUVKcTdvUUZZdTFEb2RSclNKY1hRcEp0Mit5cXFxcWdvelpzeUFXcTFHbHk1ZHNIWHIxanJYZi83NVozejg4Y2Y0L1BQUEVSTlQvMlBLemMzRnM4OCthM3pmMUFxdmxTdFhZdVhLbGNabkJ3UUUxQWxwL2YzOTY4MzU5dHR2NGUvdmowY2ZmZFQ0V2xKU1VyMXhtWm1aRFY2TGo0K3Z0NDMzMVZkZk5hNUdxMzNmRlN0VzRJY2ZmcWozOTZPeEZXdEVSRVJFZDhJQWpPaE9MQW5BQUtDMGxBR1lpeEVLQk9nWkVZcWVFYUg0Ujk5dU9KNVhnRjBaMmZqMTZqV1VOZU13ekJKcW5RN3EyMWFPMklOY0xxOFhDZ0RWd2RqV3JWdlJ1M2R2aElXRk5Yb1BoVUtCa3lkUFl0Q2dRZllxMHlJR2d3RXZ2dmdpMnJScGczLzg0eDhBZ05MU1VnQXdHWUF0VzdZTUJRVUY2Tisvdi9Gam1ENTlPaFl2WG94NTgrWmg1Y3FWQ0FrSnNib2VyVmFMSFR0MkFLamVvbm5zMkRHejVvMGZQeDZqUjQrMitybE56UURncC9RTTlJc0tSNFRjZVUrQVRFdEx3N1ZyMTNEZmZmZGg2ZEtseU0vUHg4cVZLeUdUMWE4NU16TVQzdDdlaUk2T05ubXZGaTFhWU0yYU5jWlZYTFhEVjQxR2d4ZGVlS0hSRlpDbVhMcDBDZnYyN2NPTUdUUGc1ZVdGYTlldUlUQXdFQ3RXckdod2pxbHJMNzMwVXIwQXJLU2tCTG01dWZWZUE2cDc0Sm5xWFVkRVJFUmtMUVpnUkhkaTZYYVBzaklnUE53K3RaRERpWVJDOUlrTVE1L0lNTXp1M3gyLzUxNUhjblllRG1ibklhZTg2VllXdVp2Ly92ZS8rUGJiYjVHVWxJUlBQdmtFWGw1ZURZNWR2WG8xa3BLUzBMOS9mOHlmUDcvcGlteEFXVmtaTWpJeUVGN3I2MExacmNNMWJ0OU85dm5ubnlNNU9Sa3RXN2FzMDBkcDJMQmh1SGp4SWpadDJvUTMzM3dUaXhjdlJuQndzRlgxN042OUcwVkYxVnRrRlFxRjJTdmlWQ3JIbjVScWlVMXBsM0VzOXpxV0R4L282RklhbFpLU2dqVnIxdURYWDMvRjc3Ly9qbmZmZmRlNElrdXIxZUxBZ1FQR3NXZlBub1cvdjMrOTdiN3QyN2RIUkVRRVJDSVJvcUtpakt1NGFxL3NVcXVydy9yYlYzemR5ZWVmZjQ1V3JWcGg1TWlSMEdxMW1EdDNMblE2SFg3NTVSZDRlSGpVRzd0cDB5YVRJYllwYTlldXhkcTFhMDFlczJRck5CRVJFWkU1R0lBUjNZbFVDa2drZ05yTWxUNEtCYURUQWJkOVkwQ3VSeXdVR3B2bnY5NFh5QzR0Ui9LMVBDUm41K0ZFWGdFMGVyMmpTM1FaanovK09INzc3VGRjdVhJRnk1WXR3NXc1YzB5T1MwdEx3ODgvL3d3QXVPKysrNXF5eEFZVjMxcEJXbnUxVjJscEthUlNhWjN0aDJ2V3JNR21UWnZnN2UyTitmUG4xMXNCOU9LTEx5SW5Kd2ZIamgzRGE2Kzloa1dMRmxrVVpBRFZxOUUyYk5nQUFJaU5qY1ZubjMxbWN0eUVDUk9RbDVlSGI3NzVwazV3MXh5b2RYcnN1M29OSHg0NWhZSFJFUmdRSGVIb2tocjE1Sk5Qd3N2TEN5dFhya1Rmdm4zcjlHUlRLcFZZdUhCaHZUbTN2L2JxcTY4aUlxTCt4MWw3VzdCR296SDUvSm90a2FiOC9QUFBPSGZ1SEQ3ODhFTUlCQUw4K09PUHlNN094dC8vL3ZkNjRaYzFwaytmanIvODVTLzFudm5wcDU5aXc0WU45UUxpaG5ydEVSRVJFWm1EQVJpUk9YeDhnSnMzelI5ZlZnWUVCTml2SG5JNkFnRFJmajZJOXZQQitQaFlWR2kxK0QyM0FNblp1VGljazQvY2NtN2x1UnZlM3Q2WU0yY09Ybjc1WmV6ZnZ4OUpTVW4xZWdkcE5Cb3NXN1lNQm9NQmp6LytPQVlNR09DZ2F1dHFLQUNyZVYrajBlRFRUei9GOXUzYjRlbnBpWVVMRjVyczd5UVVDakZ2M2p6TW5Uc1hKMDZjd0xScDAvRDg4OC9YQ3hBYXMyL2ZQbU1vVWxCUTBPQzRtaFZpMXE0eWE4alVwTDFJdVY1bzAzczI1a0JXTG5xdS9sK1RQR3Z1d0Y0WUhkdjZ6Z05ycVRrRlVpNlhvMU9uVHJoNjlTcDI3ZHBsYkhEZm8wY1BBSCtlRmxwWldZbk5temVqWDc5K2lJNk9idlFBQmdCbU5acHZyQW4rdm4zN1lEQVlNR3ZXTEdQei9NNmRPK09COGdUV3JRQUFJQUJKUkVGVUJ4NkF3V0JBWldYZHcwRnF4bFJVVk5SN2pxbFZtMEtoc0Y2UVZ2T3htN3BHUkVSRWREY1lnQkdadzlmWHNnQ3N0SlFCbUp2ekVva3dLRG9DZzI2dFBybXVWT0ZVZnFIeExhT2t6TUVWTmordFc3ZkdzODgraXl0WHJwanM3L1gxMTEvajZ0V3I2TmF0RzZaT25XclZNeXdKazh4VkU0QUYzUHFhb05QcG9GUXFFUjRlanFLaUlzeWJOdzlwYVdudzlQVEVnZ1VMRUI4ZjMrQzlKQklKM24zM1hTeFlzQUJIamh6Qnh4OS9qSXFLQ2p6MjJHTjNyRU9yMWVMcnI3OEdBQWdFQXBTV2xocFBGS3hOcVZTaXFxb0tmbjUrRUl2RlZuN1VwajNhb1EydXExUVFHQXcydlc5dEJnQktqUlpsVldvTWpJcEF4K0FtK0Zvc0VLQmJtT1Y5MlV5ZEF2bkJCeDhZZjEreldxK0dTcVhDNnRXckVSb2EybUFmc05wcWIwVlVxOVVtUDcvOS9mMGJiSUwveWl1dkdNUGFSWXNXSVNjbkJ6Tm56b1JBSUVCaFlTR2VldW9wazg4MTFTdk8xTGJJRlN0V05OaEx6SnpQYVNJaUlpSkxNQUFqTW9jMWZjQ0lhZ21WZVdORW14amphWFFsbFZWSXVYNERKL01Ma1pKZmlMU2J4ZERiTVJSb2pocGJ2ZkxhYTYvVmUrM2F0V3NBcXJkOU5SU0F4Y1hGNGZYWFgyL3d2aTFidG9SQUlMQ3dValI2QW1YTmFxcWFGVjlsWldVd0dBenc5ZldGVkNwRmFXa3Bnb0tDc0dEQkFyejg4c3RtUFcvcTFLbUlpWWxCY25KeXZaVndEZG0rZlR0eWMzTVJGUldGeU1oSUhEbHlCQmtaR2ZWT2xhejVXRnEwYUdIV2ZTM3hZTnNZUE5qVy9pY3k2ZzBHdkw3N0lBNWR5OGYwWHAxeGo3K0ZYOE9iU08xUWFQanc0Wmd5WlFxZWZQSkp2UG5tbThqTnpUV3VocklIL2EwdDJvMTl2cmRxMVFvQXNIUG5UbVJrWk9EbGwxODJiclgwOWZYRjdObXo3NnFHQ1JNbVlNaVFJWFZlMjdkdkg3NzU1aHQ4OHNrbmtNdmxkYTZaczZLTmlJaUlxQ0VNd0lqTUlSSUJNaGxnN29sVUdnMmdVdkUwU0dxUXY2Y1VRMklpTVNRbUVnQ2cwbWh4cWFnRWFUZUxxOTl1Rk9OeVNTbDBldmNOeFJvTGxScFRXTmp3RnJ1R3R2UXRXYklFQU5DMWExZUxBekNEd1lCVHAwNEJnTW5Bb3VaVXU1b0FyUFlKa0RLWkRIUG16SUcvdno5Q1FrTE03dW5sNysrUGNlUEdZZno0OGZEMDlEUnJUa0pDQW1ReUdhWk1tWUtzckN3Y09YSUVwMCtmcmhlQVhiaHdBUURRc1dOSHMrN3JqSVFDQWQ0WjNBZFBiOXFCNzg1ZXhKeUJQUjFka3RsME9oMVNVMU14ZlBqd2V0Zk1DYTFxTTNXUEdscXRGZ0R1dU0yd3FLZ0lYM3p4QlRwMzdveUhIMzdZK0xwVUtyWG9OTW5heEdJeGhnd1pndmo0K0hxZjh6VXJKU01pSXVxZGtqcGt5QkJqS0VkRVJFUmtLUVpnUk9ieTh6TS9BQU9xVjRFeEFDTXplWXRGNkJRYWpFNmhmd1kwYXAwT2w0cExrWGJqejFBc282UVVsVnFkQXl0dGVwczJiYXEzRXNUV3VuWHJadlZjZ1VEUTZQeWFGV0RMbHkrSFJDSXhuc1ozN05neFRKNDhHZSs4OHc1Q1FxcTN6NjFaczhZNHI3S3lFcW1wcWZYdWJUQVlqQUhJN1kzeUc5TzZkV3NzWGJvVTdkcTFNellYUDNYcUZNYU5HMWRuWEUwQWxwQ1FZUGE5blpHUFJJenhDYkg0OVBmVGVLVkhJZ0s5ekFzS0hlM3MyYk5RcVZRWVBIaHd2V3MxSjNIV1BqeWhNYlUvbnpRYURWNTQ0UVhqKzFWVlZRQ0E4dkx5T21GelRXQUxWQWR1aXhZdEFnRDg3VzkvdzlXclY1R2RuWTJpb2lLTUdUTUd2Lzc2cTFsMXRHclZDcTFiVi9kSHE1blRyMTgvbEphVzFydEhlbm82QUNBNU9ibGUzN0IrL2ZwQnJWYmoxMTkvUlhCd01CSVRFODE2UGhFUkVSSEFBSXpJZkg1K1FHNnUrZU5MUzRHd01QdlZReTVQNHVHQnVPQkF4QVVIR2w4ekFDaFVWU0NydEJ4WGI3MWwzWHE3VnE1d3lXMlUxbXhKZENZMVBjQ3VYNzllNTNXRlFnR0ZRbUY4WDZ2VkdyZERBdFdCdzZWTGwvRHR0OThpTkRUVU9HN1hybDFZdjM0OW5uenlTZHgvLy8wVzFkS3VYVHNBUUh4OFBQejkvWEhxMUNrVUZoWWFBN2lxcWlvY1BYb1VBb0hBSmNLRkVXMWk4UEd4RlB4ODZRcittdGpoemhPY1FPdldyVEY5K25Ra0pDU2c3TGJ0OURrNU9RRHE5dWxxVE8zVlZlcmJUakt1K2R4YnMyWk5uYUNzdHQyN2R5TWxKUVVpa1FpVEprMkM0ZGJYbC9qNGVJd1pNOGJrQ1pXbVBQWFVVOFlBek53NXk1Y3ZiL1I2Nzk2OVhlSnpsSWlJaUpvT0F6QWljM2w3QTJKeDlmWkdjeWlWZ0U0SDhCUXJzaUVCZ0JiZVhtamg3WVVlNFhWN05HbjFldVNXSzNHMXRCejVTaFVLbFJVb1VLbFFvS3hBb2FvQ0Jjb0tLTTM5L0hXd211MVp3SjIzYU4yTnhyYUkxZkQxOWNXUFAvNW8wUnlaVEliTm16Y0RnSEVGemUzbXo1K1A1T1JrZUhwNklpc3JDek5tekVEYnRtMnhiTmt5QU5YYk1TOWR1b1FUSjA1ZzVNaVJ4bmtIRGh4QWRuWjJ2VURERWtLaEVJTUdEY0tXTFZ1UWxKU0VTWk1tQWFoZWRhTlNxZENsU3hlYm53RHBDQUdlVXZTT0NNUHZ1UVhOSmdEejgvTXoyVVFlQUU2ZlBnMkJRTkJnQTN5bFVvbWlvaUxqS3E3YUs3czB0Lzd1RnhjWEl6czcyeGl1clZpeEFuRnhjY1p4R3pkdXhCZGZmQUdnT2tEcjJyVXJvcU9qRVIwZGphaW9LRVJGUmRYNTNIajg4Y2N4Y2VMRUJqK2UyeHZ2YjlxMHllUzR6WnMzWSszYXRlalFvUVBTMHRMUXBrMGJlSHA2WXU3Y3VmVU9hZ0FBa1lqL2hDVWlJaUxMOEY4UFJKYnc4d051M0RCdnJNRlF2UTJTcDBGU0V4RUpoWWoyODBHMG4wK0RZMVFhN2Ewd1RJVkNWUVZLcTlRb1YydWd1UFZydWZyUFh4VnFEUlJxRGNxcjFHanFkV1cxQXpCN2Y2TXJFQWpRc21WTGs5Y2E2a01tRkFvUkdSbHAwWnpiMVFRU0Vva0V3Y0hCa0VxbE9IUG1ESXFLaWhBWUdJaGV2WHJoKysrL3gvSGp4NDBCV0VWRkJVNmNPQUdSU0dSeWkxeHRoWVdGV0x0MnJYSGIzTzNHakJtRHJWdTNJaWtwQ1k4OTloaDhmSHp3MDA4L0FVQ2R3SzI1NnhJV2pQK2tYSUJXcjRmSWprM2w3VTJoVUdEWHJsMElEZzV1OE85RWNuSXlsaTVkYW56ZlZOUDQ3Nzc3RHV2V3JUTWVKQkhXeUVybGpoMDcxam1WMGhTaFVHZ3lvR3JJN2R1WmRUb2RWcTllamUrLy94N1BQdnNzL1AzOWtaYVdocmZlZWd0ejU4N0YvUG56TVdmT0hPTXFSU0lpSWlKck1RQWpzb1FsQVJqQUFJeWNqcmRZaEJnL0g4UTBFcExkVG04d1FLM1RRNnZYUTZPdi9yWDZ6VkR2L2NsYmQ5dWt6cHJ0V1NLUnlPNEJtTGUzZDROYndCcGE3U1dYeXkyZVUxVlZoZlQwZEZ5NGNBSGg0ZUhHRlZ4U3FSUUNnUUNEQncvR3BrMmI4TnR2djJIczJMRklTRWlBVkNyRnFWT25qSDIvamg0OUNvMUdnejU5K3NESHArNS93NXI3YWJWYWZQWFZWOWk4ZVhPanE4U2lvNk14Y09CQTdOKy9INnRXclVLM2J0MlFtcHFLd01CQURCZ3dvTUY1elUybkZzR28wR3FSV2xoVXA4ZGVjeUNUeWJCa3lSTEV4TVJnK2ZMbEtDc3JnNGVIQjU1Ly9ubk1talVMOGZIeFdMSmtpWEZGMlAzMzMyL2NGcHVXbG9heXNqTDA2dFVMbFpXVjJMaHhJeDUrK0dGNDMrcE51V2pSSWdRRkJTRXdNTERCNTllbTFXcVJucDZPMU5SVW5EOS9IdE9uVDcvcmorL2F0V3RZc21RSjB0UFRNVzNhTkl3Wk13WkpTVWtBcWxmQ0xWMjZGTE5uejhienp6K1BLVk9tNE1FSEg3VHJpbEFpSWlKeWJRekFpQ3poNndzSUJOV3J1OHh4NjdRM291Wk1LQkRBVStRQm9PbSs4YXpwbTFYVHJMMjUyckZqQjg2ZlA0LzA5SFJjdVhJRk9sMzFBUWJqeDQrdkU0QUIxU2ZjMVE3QVJDSVIycmR2anpObnp1RFNwVXRvMTY0ZERodzRBQUFtVDkvNzQ0OC9BRlEzU3Qrd1lRTWtFZ21lZXVvcGJOcTBDUlVWRlNicm16SmxDbzRlUFlydDI3ZmowS0ZEQUlBWFhuZ0JZckhZdG44UURoUVhIQWloUUlEVUc4NGJnQmthK0grS1NDUkN1M2J0OE1FSEgrRElrU01ZUEhnd0preVlnTVdMRjJQbXpKbDQ0b2tuTUhIaXhIb2hjVnBhR21iUG5vM0l5RWgwNjlZTmVYbDUyTHAxSzNiczJJRzMzMzRib2FHaFNFNU94bjMzM2Rkb1hYdjM3c1haczJlUm5wNk9qSXdNYUxWYWlFUWl0RzNiMXV6VFIwMVJLQlQ0N3J2dnNIbnpadmo2K21MSmtpWG8wcVZMdlhFaElTRllzV0lGbGl4WmdoVXJWbUREaGcwWU0yWU1oZzRkYW5ad1IwUkVSRlNEQVJpUkpZUkN3TWVuZW1XWE9UUWFvS0lDdU8wa0t5SnEzTFZyMXdDZ1R2UDM1aWdwS1FscGFXbnc5UFJFbHk1ZEVCY1hoNDRkT3lJdUxnNUhqeDZGV0N3Mk52bnYyTEVqL1B6OGtKcWFhdHdHbVppWWlETm56aUFsSlFYaDRlRTRjdVFJWkRJWit2YnRXKzlaMjdkdk4vNitlL2Z1bURGakJpSWlJb3piR2sySmlJakExS2xUOGRsbm42R2twQVNKaVltNDk5NTdiZjhINFVEZVloSEM1TjdJS2xQY2VYQVRLeTB0aFV3bXc5bXpad0dnVHZDbzArbXdZOGNPL09jLy8wRkpTUWxHamh5SkdUTm13TVBEQTU5ODhnbSsvdnByYk5pd0FTZFBuc1RiYjcrTmlJZ0lBTlduaTc3Ly92dUlpb3JDNHNXTElSS0owTHAxYTN6MjJXZDQrKzIzOGVPUFA4TGIyeHRWVlZYRy9seTV1Ym5RYXJYdzhQREFxVk9uakt2RTl1elpnM1BuemlFaElRRVRKMDVFZkh3OFltTmo2Mng1L04vLy9vZi8vZTkvWm4yOHhjWEYyTEJoQTdadDJ3YVZTb1g3N3JzUEw3MzBVcU5CdDF3dXg0SUZDN0J6NTA2c1hyMGEvL3JYdi9EdmYvOGJmZnYyeFR2dnZHUFpIemdSRVJHNU5RWmdSSmJ5OHpNL0FBT3FWNEV4QUNPeVNHcHFLZ0NnVmF0V2ppM2tMazJjT0JHZW5wNW8zNzU5dlZVNlZWVlZ4dFZmUUhVdnNwNDllMkwzN3QwNGRPZ1FSbzBhaFg3OStzSFQweE45Ky9iRjNyMTdvVmFyY2YvOTk5ZVpWMlB5NU1sSVNVbkIyTEZqOGVpamo1cFZuMGFqd1prelo0enZaMlptNHRDaFEralhyNStWSDdGemF1a2pSMVpwdWFQTHFHZml4SWwxdHZ0MjY5WU5RUFZwai8vNHh6OVFVRkNBa0pBUXpKMDdGd01IRGpUT0U0bEVtRHAxS2pwMTZvVEZpeGRqMXF4WitPYWJiNUNhbW9vNWMrWWdJU0VCQ3hZc01BWlpBQkFZR0lpUFB2b0lGeTlleEt4WnN6QjA2RkRqcWFDLy9QSUwxcTFiWnh6N3lDT1BBQURlZU9NTnlPVnlDQnZwbmRhblR4OE1HVEtrd2V1TEZ5ODIvbDRxbGVMMDZkT0lqbzdHQ3krOGdJU0VCTFAvck82Ly8zNE1IandZTzNic3dPN2R1L0hzczgrYVBaZUlpSWdJWUFCR1pEay9QOERNSnRjQXFnT3dScG9NRTFGZFdxMFd2Lzc2S3dDWTNCYlZuSFR2M3IzQmF4VVZGZlcya1kwWk13WURCZ3hBang0OUFBQ3hzYkdJalkwRjhPZHBraU5HakRCNXY4REFRSHo1NVpkMVFvL0dYTDkrSGUrOTl4N1MwdExnN2UyTmR1M2E0ZlRwMDVnM2J4NkdEUnVHNTU5LzNtVzJtYlgwbGVOSVRyNmp5NmpuK2VlZmgwS2hnRWdrUXRldVhZMkJiMlJrSkVhTkdnVlBUMCtNSERuU1pPQUpBTDE2OWNJWFgzeUJyS3dzZUhoNElERXhFVE5uenNTOTk5NXJjaHVycDZjbk9uWHFoUEhqeDljSlNjZU1HWVBPblR0RHA5TWhJQ0RBR0l6ZGFRdnlxRkdqMEtOSEQvVHYzNy9CTWVmT25VT0hEdFVuY0hwN2UrT2pqejVxZFB1a2g0ZEhuWldSdFVtbFVvd2VQYnJCVXpLSmlJaUlHc01Bak1oU1VtbjFXMVdWZWVPVlNrQ25BOWk0bDhnc2UvZnVSV2xwcVhIbFUxTm9xRWVXUFo5WFhGeU1ObTNhMUhtOUppaTQzWlVyVjVDZW5vNVdyVnFoZmZ2MkRkN1huUERMWUREZ2wxOSt3Yi8vL1c4b2xVb0VCUVhodmZmZVE1czJiYkJxMVNwOC8vMzMyTE5uRDVLVGt6RnExQ2c4K3VpakNBNTJ6dDVaNW1ycEkwZStRZ1cxVGcrSmgvT2NCUG5nZ3c4MmVHMzgrUEZtM1NNME5MVE9WdUVISG5pZzBmRUNnUUNUSmsycTgxcFFVQkNDZ29MTWVsNXRyNzc2cXNWajd0UTc3TUVISDJ6MHo0V0lpSWpJV2d6QWlLemg1d2NVRkpnMzFtRGdhWkJFWmlvc0xNUy8vdlV2QU5XclVyeWFZUHV3VXFtMGVFVkpXVmxaZzZjOTNzNWdNT0RDaFFzSUN3dURYQzZIVnF2Rm1qVnJZREFZRUIwZGphKysrZ3FIRHgrK1k0MUE5Wi9QNU1tVDYxeHI2RFJLVTlMVDAvR3ZmLzNMMkhPcVc3ZHVlUFBOTitIdjd3OEFlTzY1NTlDelowOTgrT0dIeU0vUHh3OC8vSURObXplalQ1OCtHREZpQkhyMzdtMzJzNXhKUzE4NTlBWURjc29WYU8zZnZBOVdJQ0lpSWlMck1BQWpzb1lsQVJqQUFJeklUSHYyN0VGNWVUbGF0R2lCcDU1NnFrbWVLUkFJRUI0ZWJ2SmFibTZ1eWRlRlFpRWlJeU5OWHN1K2JZdTBRQ0RBUC8vNVQyT3ZwOXF2angwN0ZwczNiNjQzcHlGS3BkSVlobGxxMjdadCtQampqMkV3R09EbDVZV3BVNmZpb1ljZXFyZlZyRXVYTGxpOWVqVTJiZHFFZGV2V1FhbFU0dURCZ3dnTkRXMjJBVmlrand3QWtGMVd6Z0NNaUlpSXlFMHhBQ095aG85UDlZbVFlcjE1NDB0TDdWc1BrWXQ0N0xISGNPTEVDVXlhTk1uc1hsWjN5OXZiRzJ2WHJqVjVyYUZWWG5LNXZNR1ZWNmJtOU96WkV4Y3ZYb1JPcDROQUlFQmtaQ1NlZU9JSmRPalFBYk5uejhiczJiT3Qvd0RNTkd6WU1HemF0QWx0MnJUQjFLbFRHOTNXS0pGSU1HN2NPSXdhTlFwSlNVazRmLzQ4cGs2ZGF2Y2E3YVdscnh3QWtGWHFmQ2RCRWhFUkVWSFRZQUJHWkEyQkFQRDFCVXBLekJ1djBRQVZGVHdOa3VnT1JDSVJQdmpnQTVNTnNPMmhYYnQyalFadDdkcTFnMXd1ditOcmQ3cm5XMis5ZFhlRjNvWE5temNiZi8vNTU1K2JiSTdlRUpsTWhuSGp4dG1qckNZbEU0dmg3eWxGVnBuem5RUkpSRVJFUkUyREFSaVJ0Zno4ekEvQWdPcFZZQXpBaU82b3FjSXZvRG9Rc3ZTNk5YT2NoU1hobDZ1SjlKSGhXaGxYZ0JFUkVSRzVLK2M1Q29tb3VmSHpzMnc4dDBFU0VUbE1wSThjdVFycitxY1JFUkVSVWZQSEFJeklXbUl4WUVtUElvV2llaXNrRVJFMXVRZ2ZHZklWS3VnTkJrZVhRa1JFUkVRT3dBQ002RzVZdWdyTWtpMlRSRVJrTXhGeUdiUjZQUXBWRlk0dWhZaUlpSWdjZ0FFWTBkMWdBRVpFMUN4RStNZ0FBTG5sM0FaSlJFUkU1STRZZ0JIZERXOXZRR1RCV1JMbDVZQldhNzk2aUlqSUpHTUF4ajVnUkVSRVJHNkpBUmpSM1JBSUxGc0ZaakN3R1Q0UmtRT0V5V1FRZ0N2QWlJaUlpTndWQXpDaXU4VnRrRVJFVGsvaUlVU0l6QnQ1WEFGR1JFUkU1SllZZ0JIZExWL2Y2cFZnNWlvdEJmUjYrOVZEUkVRbVJmcklrTU1WWUVSRVJFUnVpUUVZMGQzeThLZ093Y3pGYlpCRVJBNFJJWmNoandFWUVSRVJrVnRpQUVaa0N3RUJsbzNuTmtnaW9pWVg2U05EdmxJRkRWZmhFaEVSRWJrZEJtQkV0dUR2YjlrMnlKSVNib01rSW1waTl3VDRRVzh3NEVwSm1hTkxJU0lpSXFJbXhnQ015Qlk4UEFBZkgvUEg2L1ZBZWJuOTZpRWlvbnJhQmZvREFDNFZjeHM2RVJFUmtidGhBRVprSzl3R1NVVGsxS0o4NVpCNGVPQ1BJbjc5SlNJaUluSTNETUNJYk1XYWJaQUdnLzNxSVhJQUw1RUlLbzNXMFdXUWsxRnB0UEFXaXh4ZEJvUUNBZTd4OThXbElxNEFJeUlpSW5JM0RNQ0liRVVrc213YnBGWUxLQlQycTRmSUFWcjZ5cEZSd25DQjZzb29LVVZMSDdtanl3QlF2UTB5dmFnRS9QRURFUkVSa1h0aEFFWmtTOXdHU1c1dWNFd2t0cVJuT3JvTWNqSmIwak14S0NiUzBXVUFBQkpiQk9HR3FnSjU1VXBIbDBKRVJFUkVUWWdCR0pFdCtmdGJOcjY0MkQ1MUVEbklYeFBiNDNCT1BrN2tGVGk2RkhJU0ovSUtjQ1RuT2lZa2RuQjBLUUNBSHVFdEFBQW44d3NkWEFrUkVSRVJOU1VHWUVTMlpPazJTSTBHVUhJVkFya09tVmlNT1FONllzNitJd3pCQ0NmeUNqQm4zeEc4UGFDSFUvUUFBNEFvUHg4RWVYbmlaRDQvUDRtSWlJamNpWFA4YTVUSWxRUUVBT1hsNW84dktRRmtNdnZWUTlURWVrV0VZdjdnM3BoLzRCajZSb1poZEd4cjNPUHY1elFCQ05tWFNxTkZSa2twdHFSbjRuQk9QdVlQN28xZUVhR09Mc3RJQUtCN2VBdXVBQ01pSWlKeU13S0RnY2ZRRWRtVVJnT2NPV1ArZUtrVVNFaXdYejFFRHFMVWFQRGZzeGV4LzJvT3JwVXJlRHFrbS9BV2k5RFNSNDVCTVpINGEySjd5TVJpUjVkVXo4YTB5MWlZZkJ4Yng0MUN1SncvZ0NBaUlpSnlCUUtCUU5Eb2RRWmdSSFp3OGFKbEp6ekd4UUZlWHZhcmg0aUlqQXBVRmZqTHVpMlkwYXN6L3Vva3ZjbUlpSWlJNk83Y0tRQmpEekFpZStCcGtFUkVUcXVGdHhlNmg3ZkF6b3dzUjVkQ1JFUkVSRTJFQVJpUlBWZ2FnUEUwU0NLaUpqV2lUUXd1M0NoR1Zwa0ZQUnVKaUlpSXFObGlBRVprRDJJeElKZWJQNzZpQXFpc3RGODlSRVJVeDcydFdrSWtGR0xuWmE0Q0l5SWlJbklIRE1DSTdNWFNWV0JGUmZhcGc0aUk2dkdWU2pBZ0tod2JMMlpBcmRNN3Vod2lJaUlpc2pNR1lFVDI0dTl2MlhnR1lFUkVUV3BpNTQ0b1VLcndVM3FHbzBzaElpSWlJanRqQUVaa0x4SUpJSk9aUDc2cUNsQXE3VmNQRVJIVmtSQVNoQUZSRVZpVGtncTFUdWZvY29pSWlJaklqaGlBRWRtVHBkc2diOTYwVHgxRVJHVFNpOTBUVUtpcXdNYTB5NDR1aFlpSWlJanNpQUVZa1QxWmN4cWt3V0NmV29pSXFKNE9RUUVZR3RNU1g1NDZqM3lGeXRIbEVCRVJFWkdkTUFBanNpZUpCUEQyTm4rOFZndVVsZG12SGlJaXFtZG1ueTRBZ0RmMkprT2paME44SWlJaUlsZkVBSXpJM3JnTmtvaklxWVhMWlhoL1NGK2tGaFpoK2RFVVI1ZERSRVJFUkhiQUFJekkzaXdOd0VwTEFUWmpKaUpxVW4xYmh1R0ZiZ25Za1BvSHR2NlI2ZWh5aUlpSWlNakdHSUFSMlp0VUNzamw1by9YNjRHU0V2dlZRMFJFSmszdUVvZkJNWkY0ZC84eGJFajl3OUhsQUFDT0hqMktaY3VXd2VEZy9wQVhMbHpBMnJWclVkYklOdjI5ZS9kaTZkS2xUVmdWRVJFUmtmbEVqaTZBeUMwRUJnSUtoZm5qYjk0RWdvTHNWdzhSRWRVakZBaXcrTjUrbUwvL0tENDRmQktwTjRyd2VwOXVrRXZFRHF2cDlPblQyTEZqQjZLaW9qQnUzTGc3anYvKysrL3J2UllSRVlGKy9mcEJiMlovTXc4UGozcXZyVisvSGlrcEtSZzdkbXlEODlMUzByQno1MDdNbWpXcjBmdnI5WHJrNU9TWVZjdnQvUHo4NE92cmE5VmNJaUlpY204TXdJaWFRa0FBa0oxdC9nbVA1ZVdBV2wzZFJKK0lpSnFNV0NqRWdzRjkwQ2JBRC84K2VRN0hjcTVqYXRkNFBCVGJHbUpoMHkrY256aHhJdmJ2MzQ4TEZ5N0FZREJBSUJBME92N0xMNytzOTFxZlBuMXc2TkFoN055NTA2eG43dHExcTg3N1dWbFpPSHo0TUNaTW1HQ1Q4S204dkJ5VEowKzJhdTdFaVJQeDlOTlAzM1VOUkVSRTVINFlnQkUxQlpFSThQT3piR3RqY1RFUSt2L3MzWGxZbE9YK1AvRDNzQWdNSThnaXF5QzRJSXFXVys2YXFGbXB1V1F1dWFTVTRuRnAwYU5HRnBySEJWelNnMnN1YVNxWkNLYWVGTGRJZjM2UFhsS25vcU9tWWlvS29xd0NEc3ZBRFBQNzQybWV3ekF6TU1NaUlPL1hkWEhwUE05elAzTVBtL0xtYzM5dTE5cWJFeEVSNldVbWtlRGRGenVnVHd0M3JMMzhDMVpmK2crK1N2Z0RyN1Z1aVNHK1htam4xQXhtbFFSUnh0cTJiUnVPSGoxYTZYVnBhV2tZT25Tb3dmTmp4b3pCbkRsekFQd3ZKTHAyN1JybXo1K1BObTNhb0dQSGptamR1bldWNWhnWkdZbG16WnBoN05peDRyRVRKMDdvWEhmdjNqMkQ1d0lDQXVEcjY2dDE3TU1QUDhTSUVTTzBqcDA0Y1FJUkVSR0lpWW1CdmIyOTFybFhYbm1sU3ZNbklpSWlBaGlBRVQwN2pvNm1CV0JaV1F6QWlJanFrTCtUQTc1Nll3amlIejdHd1d1SmlMeDJFL3YrZXdQV0Z1Wm80OUFNWG5ZeU5MVnFBbGtUUzR4czY0c1dkaWIwZXl4bjl1elpWUjY3ZmZ0MnZjZi84NS8vQUFBR0RoeUlsaTFib2x1M2JpYmYrODgvLzhTRkN4Znd3UWNmd01iR0Jpa3BLWEIwZEVSRVJJVEJNZnJPelo0OVd5Y0F5OG5KUVdwcXFzNHhBSGo4K0RIeTgvTk5uaThSRVJHUklRekFpSjRWZTN2QTNOejRIUjRMQzRVM0c1dmFuUmNSRVJra0FkREwwdzI5UE4yUXB5akd2NU1mNFdabU5tNWw1K0JxUmhhZUtvb2hMeWxCaTZheWFnVmdiNzc1SmdEZ2wxOStnYmUzTjVvM2I2NTEvdno1ODdoOSt6YUNnNE4xeGhvS3dINysrV2UwYXRVS0xWdTJyUEs4dG0zYkJoOGZId3diTmd4S3BSSkxseTZGU3FYQzZkT25kWHFGYWFyWnlpK2hOR1Rmdm4zWXQyK2YzblB6NXMycjhweUppSWlJOUdFQVJ2U3NtSmtCelpvSmxWM0d5czRHUEQxcmIwNUVSR1EwTzZzbUdOYW1KWWExcVhxZ1ZGN1BuajNGcFg1S3BSSjc5KzdGblR0M01HalFJRXlaTWdYdTd1NEFoTjBnZi96eFI3MEIyUFRwMCtIdjc2OTFMRHM3RzdkdjM4Wjc3NzBIdVZ5TzR1SmlrK2JsNk9pSWt5ZFA0dHExYS9qaWl5OGdrVWh3NU1nUkpDY240KzkvLzd2ZVJ2bW1ldi85OXpGOCtIQ3RZeWRQbnNUbXpadHgrUEJoblg1anI3MzJXcldmazRpSWlCb3ZCbUJFejVLVGsya0JXRllXQXpBaW91ZFl0MjdkeEtXSkZoWVcyTFJwRTA2Y09JRzllL2ZpeHg5L3hOeTVjekZpeEFpVWxwYkN3a0wvZjl2ME5ZVy9jdVVLQUdEUW9FSDR4ei8rZ2Q5Kys4MmtlWjA3ZHc0WExseUFXcTNHb2tXTG9QcXJldm5GRjEvRXE2KytDclZhamFLaUlxMHhtbXNLQ3d0MTdtZWpwNXJaek14TUowZ3orMnVqQVgzbmlJaUlpS3FEQVJqUnN5U1RBWmFXUUVtSmNkZVhsQWc3UWpadFdydnpJaUtpT25YOStuV2twNmRqNE1DQkdEbHlKUHIxNjRjZE8zYUk0WmhDb1lDVmxaWFI5N094c1lGYXJjYURCdy93OXR0djQ5VlhYOVc1Smp3OEhIMzY5TUdBQVFQMDNtUHUzTG5JemMyRnZiMDl3c0xDOFBEaFF5eFlzQUFTaVFRWkdSbVlOR21TM25FalI0N1VPYVp2V1dSRVJJVEJYbUp2dmZWV1JTK1BpSWlJeUdRTXdJaWVKWWxFYUlhZmxtYjhtT3hzQm1CRVJNKzVZOGVPNGNLRkMvam1tMjh3ZmZwMDlPdlhENTk4OG9sNFBqOC9IN2EydGtiZkx6QXdFRC84OEFNMmJkcUVQWHYyNksybUNnOFBoNCtQRHdZUEhxejNIajQrUGdDQXMyZlA0dTdkdTVnelp3NDhQRHdBQUhaMmRnZ0pDVEhoRmVwNjU1MTNNSERnUUsxakZ5NWN3UDc5KzdGcDB5YklaTm85MWQ1OTk5MXFQUjhSRVJFMWJnekFpSjQxSnlmVEFyQW5Ud0F2TDZHSEdCRVJQWmVXTEZtQ25qMTc0dXV2djhieTVjdlJyVnMzaElXRlFTS1JBQkI2ZWprNE9KaDB6L2ZlZXcrelpzM0NwVXVYTUdEQUFMRXZXUGZ1M1hVQ3NlenNiRHg5K2xTbllYNTJkamEyYjkrT0YxOThFYU5IanhhUFcxbFpHUXpPS21OcGFZbUJBd2NpSUNBQVhsNWVXdWMwcjlIRHcwUHNqYVl4Y09CQU1aUWpJaUlpTWhVRE1LSm56Y1pHZU5QVEkwVXZsUXJJelFWTS9NR0hpSWdhRG9sRWdpRkRocUIvLy80NGRPZ1FwRktwR0g0cGxVbzhldlFJL2ZyMU0rbWVyVnExZ28rUEQzNzY2U2NNR0RBQVo4K2V4VmRmZllXdFc3ZkN6ODlQNjlxRkN4ZkN5Y2tKNjlhdEU0K1ZscFlpTEN3TUFEQi8vbnpjdjM4Znljbkp5TTdPeHFoUm8zRCsvSG1qNXVIajR3TmZYMThBRU1mMDZkTUh1Ym01T3ZkSVRFd0VBRnk2ZEVtbmIxaWZQbjFRWEZ5TTgrZlB3OW5aR1owNmRUTGh2VUZFUkVTTkhRTXdvcnJnN0F3a0p4dC9mWFkyQXpBaW91ZFFkSFMwempHcFZLcDFManM3RzBxbEVubDVlWHF2QndBbkp5Y01HalJJNTNqTGxpMlJscFlHdFZxTk0yZk9vRldyVmpyaEZ3Q01HREVDMjdkdlIySmlvbmoraHg5K1FFSkNBaXdzTEJBVUZBUzFXZzBBQ0FnSXdLaFJvN0I2OVdxalh1T2tTWlBFQU16WU1SczNicXp3Zk0rZVBSbUFFUkVSa1VrWWdCSFZCVWRISUNVRitPdUhpVXJsNWdKS0pXQmdCekFpSW1xWWR1N2NhZlMxdi83NkszNzk5VmU5NS96OS9mVmQrZ1gvQUFBZ0FFbEVRVlFHWUVxbFVoeWJrcEtDRHovOFVPLzQxMTkvSFFjT0hFQlVWQlJDUTBNQkFGNWVYdWpTcFF1OHZiM2g3ZTBOTHk4dmVIbDV3ZG5aV1J3M2J0dzRUSjgrM2VDY2h3OGZydlg0Nk5HamVxODdkdXdZOXUzYkIzOS9mOXk4ZVJPdFc3ZUd0YlUxbGk1ZGlpWk5tdWhjYjJoSFRDSWlJaUpEK0w4SG9ycGdZUUUwYXliMDl6S0dXaTFjMjd4NTdjNkxpSWllS1gyN0k1WjE0c1FKUkVSRUlDQWdBT3ZYcnpjcStFbEpTY0g1OCtlUm41K1AvL3puUDNqampUY1FFeE1EbVV5R0lVT0c2QjFqWTJPRDRjT0hJem82R284ZlA0YWJteHZhdDIrUHRXdlhWdmhjWm1abWVnTXFROG8zdGxlcFZQanFxNjhRSFIyTmFkT21vVm16WnJoNTh5YVdMRm1DcFV1WDR2UFBQMGRvYUNpYTg5OC9JaUlpcWlaMjFTYXFLMDVPcGwyZm1Wazc4eUFpb25xbnBLUUV1M2Z2UmtSRUJLUlNLYTVmdjQ3Smt5Y2pNaklTT1RrNUZZNlZTQ1JZdlhvMUlpSWkwTEpsUzNUdjNsME13cXl0clEyT0d6VnFGQ1FTQ2I3NzdqdWRjMHFsRW4vODhRZGlZbUt3ZlBseVpHZG5WL3MxcHFTazRLT1BQc0tSSTBjd2I5NDhUSmt5UlR4bmIyK1BkZXZXSVQ4L0g4SEJ3VGh4NGdSVUtsVzFuNU9JaUlnYUwxYUFFZFVWT3p2QTBoSW9LVEh1K29JQzRlMnYzakJFUlBUOEtTZ293QTgvL0lDb3FDaWtwNmVqWjgrZUNBa0p3WU1IRHhBZEhZMzkrL2ZqNE1HRENBd014TGh4NC9UdWl1anA2WWtEQnc3QXdzSUN6czdPK095enoyQmxaWVUzMzN5end1ZHUzcnc1Qmd3WWdETm56bURhdEdtSWo0L0gxYXRYa1ppWWlMdDM3MEtwVk1MQ3dnSnQyclNwTUVpcmpGd3V4emZmZklOang0N0J6czRPYTlhc1FlZk9uZlhPSnlJaUFtdldyRUZFUkFRT0h6Nk1VYU5HSVRBd0VJNk9qbFYrZmlJaUltcWNHSUFSMVJXSlJLZ0NlL3pZK0RFWkdVQzVMZXFKaUtoaFMwOVBSMEpDQXVMajQvSFRUeitocUtnSWJtNXUrT1NUVDhTK1hoMDZkTUN5WmN1UW1wcUtJMGVPNE15Wk16aDc5aXg2OU9pQmNlUEc2UVJJYm01dUFBQzFXbzB1WGJvZ0lDQUFGaFlXa012bHNMVzF4ZSsvL3c0QU9rSFd1SEhqMEwxN2Q5alkyQ0F1TGc3WHJsMUR4NDRkTVgzNmRBUUVCTURQejA5cnlXTlVWQlNpb3FLTWVwMVBuanpCNGNPSEVSc2JpNEtDQWd3Wk1nU3paOCtHbloyZHdURXltUXdyVnF3UWQ3RDg4c3N2c1dQSER2VHUzUnZMbHk4MzZubUppSWlJQUFaZ1JIWEwxQUFzT3h2dzhnTE11SHFaaUtpaHk4M054ZHk1YzVHV2xnWUFNRGMzUjVjdVhmRDY2NitqYjkrK01EYzMxeG5qNGVHQjk5OS9IMU9tVEVGTVRBeSsvLzU3L1BUVFQ1ZzhlYkxlWnZRU2lRUmp4NDRGQUp3K2ZScGZmUEdGZU03TXpBemR1M2ZYdXI1dDI3Wm8yN1l0QU9Eamp6K0dUQ2FEV1FYLzV2VHExUXNEQnc0MGVENDhQRno4dTVXVkZYNy8vWGQ0ZTN0ajFxeFo2Tml4bzhGeDVRMGRPaFF2di93eXpwdzVneDkrK0FIVHBrMHplaXdSRVJFUndBQ01xRzVaV3dNeUdTQ1hHM2Q5YWFrUWdwWFpnWXVJaUJvbWUzdDdqQmt6QmtsSlNlalNwUXRlZXVrbE5HM2ExS2l4RGc0T21EbHpKaVpPbklqdnZ2c08vZnIxQXdBTUhEaFE3N0pJQU9qYXRTdW1USmtDdFZvTlMwdExkTy9lWFF5NzlLbW9NZ3NBUm93WWdlN2R1Nk52Mzc0R3I3bDI3UnI4L2YwQkFGS3BGQnMyYktodythUzV1VGtzTFMwaGtVaDB6bGxaV1dIa3lKRVlPWEpraGZNaUlpSWkwa2VpVnF2VmRUMEpva1l0TXhPNGY5LzQ2MjF0Z2I5K21DQWlJaUlpSWlJaVFLTHZOMmhsY0IwVlVWMXpjREJ0U1dOK1BsQllXSHZ6SVNJaUlpSWlJbnJPTUFBanFtdm01a0lJWm9yTXpOcVpDeEVSRVJFUkVkRnppQUVZVVgzUXZMbHAxMmRsQ2YzQWlJaUlpSWlJaUtoU0RNQ0k2Z05iVzhER3h2anJWU3JneVpQYW13OFJFUkVSRVJIUmM0UUJHRkY5WVdvVkdKZEJFaEVSRVJFUkVSbUZBUmhSZmVIb2FGb3pmTG1jemZDSmlJaUlpSWlJak1BQWpLaStNRGNYUWpCVHBLZlh6bHlJaUlpSWlJaUluaU1Nd0lqcUUxT1hRV1puQy8zQWlJaUlpSWlJaU1nZ0JtQkU5WWxVS2pURU4xWnBxYkFqSkJFUkVSRVJFUkVaeEFDTXFMNHh0UXFNeXlDSmlJaUlpSWlJS3NRQWpLaStjWEFRK29FWlM2RUE4dkpxYno1RVJFUkVSRVJFRFJ3RE1LTDZ4c3dNY0hJeWJReXJ3SWlJaUlpSWlJZ01ZZ0JHVkIrWnVnd3lOMWVvQkNNaUlpSWlJaUlpSFF6QWlPb2phMnVnYVZQVHhtUmsxTTVjaUlpSWlJaUlpQm80Qm1CRTlaV0xpMm5YWjJZS3UwSVNFUkVSRVJFUmtSWUdZRVQxbGIwOTBLU0o4ZGVyVkVCMmR1M05oNGlJaUlpSWlLaUJZZ0JHVkY5SkpLWlhnYkVaUGhFUkVSRVJFWkVPQm1CRTlabXpzN0FycExFS0M0Rzh2TnFiRHhFUkVSRVJFVkVEeEFDTXFENHpOd2VjbkV3Yms1WldPM01oSWlJaUlpSWlhcUFZZ0JIVmQ2WXVnOHpMRXlyQmlJaUlpSWlJaUFnQUF6Q2krcy9hR3JDek0yME1xOENJaUlpSWlJaUlSQXpBaUJvQ1U2dkFzck9Ca3BMYW1Rc1JFUkVSRVJGUkE4TUFqS2doc0xjSHJLeU12MTZ0NW82UVJFUkVSRVJFUkg5aEFFYlVVSmhhQlphWkNaU1cxczVjaUlpSWlJaUlpQm9RQm1CRURZV1RrN0FycExHVVNpQXJxL2JtUTBSRVJFUkVSTlJBTUFBamFpak16WUhtelUwYms1WW1MSWNrSWlJaUlpSWlhc1FZZ0JFMUpDNHVnRVJpL1BVS0JaQ2JXM3Z6SVNJaUlpSWlJbW9BR0lBUk5TU1dsc0pTU0ZNOGVsUTdjeUVpSWlJaUlpSnFJQmlBRVRVMHJxNm1YVjlRQU9UbDFjNWNpSWlJaUlpSWlCb0FCbUJFRFkyMU5kQ3NtV2xqSGordW5ia1FFUkVSRVJFUk5RQU13SWdhSWxPcndKNCtCZVR5MnBrTEVSRVJFUkVSVVQzSEFJeW9JWkxKaERkVHNBcU1pSWlJaUlpSUdpa0dZRVFObGFsVllMbTVRajh3SWlJaUlpSWlva2FHQVJoUlE5V3NtZEFQekJTc0FpTWlJaUlpSXFKR2lBRVlVVU5tYWhYWWt5ZEFVVkh0eklXSWlJaUlpSWlvbm1JQVJ0U1FPVGtCbHBhbWpXRVZHQkVSRVJFUkVUVXlETUNJR2pLSkJIQnpNMjFNZGpaUVhGdzc4eUVpSWlJaUlpS3FoeGlBRVRWMHpzNm1WWUdwMWNDalI3VTNIeUlpSWlJaUlxSjZoZ0VZVVVOblptWjZMN0NzTEVDaHFKMzVFQkVSRVJFUkVkVXpETUNJbmdmTm13TVdGc1pmenlvd0lpSWlJaUlpYWtRWWdCRTlENnBhQmNZZElZbUlpSWlJaUtnUllBQkc5THd3dFFvTVlCVVlFUkVSRVJFUk5Rb013SWllRitibWdJdUxhV095czRIQ3d0cVpEeEVSRVJFUkVWRTl3UUNNNkhuaTRpSUVZYVpJVGEyZHVSQVJFUkVSRVJIVkV3ekFpSjRuNXVhbTl3TEx5UUVLQ21wblBrUkVSRVJFUkVUMUFBTXdvdWNOcThDSWlJaUlpSWlJdERBQUkzcmVWS1VYV0c0dUlKZlh6bnlJaUlpSWlJaUk2aGdETUtMbmthdXI2VHRDc2dxTWlJaUlpSWlJbmxNTXdJaWVSK2JtZ0p1YmFXT2VQaFVxd1lpSWlJaUlpSWllTXd6QWlKNVh6WnNEbHBhbWpVbEpBZFRxMnBrUEVSRVJFUkVSVVIxaEFFYjB2REl6QXp3OFRCdFRWQVJrWmRYT2ZJaUlpSWlJaUlqcUNBTXdvdWVaa3hOZ1pXWGFtTlJVb0xTMGR1WkRSRVJFUkVSRVZBY1lnQkU5enlRU3dOUFR0REVsSlVCYVd1M01oNGlJaUlpSWlLZ09NQUFqZXQ0NU9BQlNxV2xqSGo4V2dqQWlJaUlpSWlLaTV3QURNS0xHd05SZVlLV2x3S05IdFRNWElpSWlJaUlpb21lTUFSaFJZMkJ2RDhoa3BvM0p6QlNhNGhNUkVSRVJFUkUxY0F6QWlCb0xVM3VCcWRYQXc0ZTFNeGNpSWlJaUlpS2laNGdCR0ZGaklaTUJ6WnFaTmlZbkIzajZ0SGJtUTBSRVJFUkVSUFNNTUFBamFreGF0QkIyaGpSRmNySlFEVVpFUkVSRVJFVFVRREVBSTJwTXJLd0FGeGZUeGhRV0Foa1p0VE1mSWlJaUlpSWlvbWVBQVJoUlkrUHVEbGhZbURZbU5SVW9LYW1kK1JBUkVSRVJFUkhWTWdaZ1JJMk51VG5nNFdIYUdKV0tEZkdKaUlpSWlJaW93V0lBUnRRWU9Uc0ROamFtamNuS0F1VHkycGtQRVJFUkVSRVJVUzFpQUViVUdFa2tRa044VTdFaFBoRVJFUkVSRVRWQURNQ0lHaXM3TzhEZTNyUXhCUVZBWm1idHpJZUlpSWlJaUlpb2xqQUFJMnJNV3JRUXFzRk1rWm9LS0pXMU14OGlJaUlpSWlLaVdzQUFqS2d4czdZR21qYzNiWXhTS1lSZ1JFUkVSRVJFUkEwRUF6Q2l4czdkSGJDd01HMU1SZ1liNGhNUjFTQzVudStwS3BVSysvZnZ4NisvL3FwelRxMVdJenM3MitEOUVoTVRFUjBkWGFOelBIandJSzVmdjY3M1hIcDZPcjc5OWx1a1Z2SUxFclZhcmZmMTFLUmJ0MjVodzRZTktDd3MxRHFlbEpTRURSczJJRGMzdDlKN3BLZW5Jemc0R1B2MjdUTjRUVnhjSElLRGc1RlpBNjBCcmx5NWdxZFBuMVo1ZkhaMk5zTER3MnY5ZlZzVjRlSGgrT1dYWDdTTzNiMTdGOHVXTFVONmVub2R6WXFJaUJvakUzL3FKYUxuam9XRnNCUXlLY20wY2ZmdkF4MDZtTDZFa29pSXRDaVZTbnp3d1Fkd2RYWEZ3b1VMNGVUa0JFQUl3QTRjT0lBSkV5YWdhOWV1NHZXYXNPUGV2WHRZdDI0ZGZIeDhkTzc1KysrL1krZk9uUmczYnB4NDdQNzkrL2pqano4cW5jL1FvVU5oYm02dWRTd3hNUkY3OSs3RjJMRmpFUkFRb0RQbTRzV0wyTE5uRC96OS9lSGg0V0h3M21mUG5zWDY5ZXNSRWhLQ3dZTUhpOGVQSHorTzR1TGlTdWNHUU9zMTZaT2Ftb3BUcDA3aHZmZmVnMDJaSFk4ek1qSnc2dFFwVEp3NEVmYVY5TUNNakl6RXc0Y1BNWFRvVUwzblMwdExFUmtaaVpZdFc4TFoyZG1vZVZjMDM2VkxsMkxCZ2dWNDdiWFhxblNQSDMvOEVYRnhjZWpmdjMrMTVnSUFLU2twVU92WjhNYkR3ME52d0dsbloxZmgrek11TGc3dDI3ZEh0MjdkeEdNNU9UbTRmUGt5Z29LQ3FqMWZJaUlpWXpFQUl5TEF5VWxvYm05S1ZWZFJFZkQ0c1ZCQlJrUkVWV1poWVlHNWMrY2lMQ3dNd2NIQldMSmtpVlpZVU5hRkN4ZXdlZk5teU9WeWpCOC9IaTFNMk5FM0lTRUJXN1pzcWZTNmdRTUhhZ1ZIQUhEbXpCbElKQktNR2pWSzc1aUxGeS9DeWNrSm5UdDNydkRlcjd6eUNzNmNPWU9OR3pmQzE5Y1hyVnExQWdEczNic1grZm41UnIwT1RRQ1dscGFHS1ZPbUdMenVyYmZlMG50ODJyUnBlbytmTzNjT0FIRDE2bFdjUG4wYWFyVWE3N3p6anM1MWd3Y1BSc2VPSFpHU2tvS1VsQlM4OHNvck90Y0VCd2RqM0xoeDJMdDNyOEg1YWNLZlk4ZU93ZHpjSEphV2xyaDQ4YUxPZFowNmRZS0Rnd01BSWRqVTUvdnZ2NGRVS29WVUtqVjRUVm5XMXRabzE2NGRrcE9UdFk1N2Vub2lPRGdZSlNVbE9tTysrZVlidlB2dXV6ckhwMDZkcXZWK1NreE1oS3VyYTZVaG96NVhyMTZGajQ4UG1qWnRhdkpZSWlLaXlqQUFJeUtCdHpkdzR3YWc1N2UrQmoxNkJEZzRDTDNFaUlqSVpKcmxlRzNhdEVGWVdCZzJidHdJVzF0YjVPYm1paUZFY1hHeGVOMmRPM2NnbFVyeHlTZWZvRzNidG1Kb1pHOXZqOUxTVXR5N2R3OEFrSldWSlY1ZjN1blRwM1VxdkFEZ3hJa1RpSWlJMERwMjZ0UXBBRUtGa2J1N094SVNFcENRa0FBQThQSHhRZnYyN1pHY25Jd2JOMjZnWGJ0MmlJbUowYm12cTZzckJnd1lBQUF3TXpQRHA1OStpdURnWUt4WXNRSmJ0MjZGVkNwRmRIUzAzcXFqaWpnNU9XSFBuajA2eCtQajQ3Rmp4dzVzMnJRSk1wbE1QSDd0MmpWczJMQUI0ZUhoY0hGeDBYdlAzTnhjckZtekJ2MzY5VU5RVUJDdVhidUdnSUFBU01wVU94Y1dGdUxqanovR3E2KytpZ2tUSnVEeTVjdm8wNmVQMW4yYU5Xc0dRRmcycXFuUVMwcEtRdHUyYlZGU1VvS2twQ1FFQlFYaHlaTW5pSTJOaFZLcFJIaDR1TjQ1aFlXRm9YdjM3Z0NBaFFzWFZ2ZytXYng0Y1lYbk5YeDhmTEJyMXk2ZFFDc21KZ2F4c2JFWU8zWXNGaTVjaU42OWV5TWhJUUdMRmkwUzN3ZmJ0bTBUZzljRkN4YkF6YzFONng1ejU4N0Z2SG56RElhbCtxU21wbUxYcmwzNDk3Ly9yUk9vRVJFUjFSUUdZRVFrc0xFQlhGeUF0RFRqeDZqVnd0SkpmLzlhbXhZUjBmTk1YNVhTKysrL3IvWDQ2TkdqT0hyMHFOYXhUejc1Uk92eHVYUG5VRkJRZ0wvOTdXOWF4OHMrbmpkdm50YTU2T2hvN055NVU2eDgwbWZEaGczaTMrVnl1ZGJqTVdQR29IMzc5amg1OGlRQW9mZldyVnUzZE83Um8wY1BNUUFEaE9EcW80OCt3dmJ0Mi9INDhXTzBhdFVLbHBhV0J1ZGdpSVdGQmJ5OHZIU09XMXRidzhYRkJXM2J0b1ZGbVI2WE1wa01vYUdoQ0FnSWdMV2VYOXdVRkJRZ05EUVVBUEQzdi84ZGNya2NFUkVSR0Q5K3ZCZ1VxZFZxTEZpd0FDVWxKWmcrZlRvZVBYcUUzYnQzdzlIUlVXOGxHQUFzWGJvVUFQRHV1KzlpMjdadFNFNU9GdSszZi85K0tCUUtyRnk1RWoxNzloVEhaR1JrSUNnb0NES1pEQjA2ZEJDUGI5MjZWZXZlQ29VQ29hR2hzTFcxeGJKbHk0eDZ2d0ZBa3laTnhML3YyYk1IZG5aMldwK0xhclZhREVrMXdhU1ptZEE2Mk5yYUdqWTJOa2hPVHNhZE8zZlFvMGVQU3A5dnk1WXRZdlZoUUVDQUdIRGR1WE1IMzM3N0xTNWN1SUNXTFZ0aTdkcTE2TktsaTlHdmc0aUl5QlFNd0lqb2Z6dzhnQ2RQQUNQN3NBQUE4dk9GcHZpbTdpWkpSTlFRbFpZQ2VYbEFiaTVRV0FpVWxBaHZMVnNLeThtcllNeVlNWmc4ZVhLVnhoNDZkRWlzdXJLMXRSV2J0c2ZHeGlJcUtrcXJpZnZQUC85Y3BlY1lNV0lFcGsrZnJuVk1FNWJJNVhMRXhzYWlmLy8rK1BUVFQzWEdqaG8xU20rNDFiOS9mL1RvMFFOV1ZsWlZtcFBHTjk5OGc2Ky8vcnBhOXdDQWtKQVFjVW1qcGdyUDF0WVdVNlpNd2Y3OSs5RzFhMWQwN3R3Wk9UazU2TldyRjRZT0hRcG5aMmM0T3p0aitQRGgyTEpsQzNyMjdBazdPenVqbi9QMjdkdUlqWTFGaXhZdHNIdjNiblRyMWswTTdDSWlJbEJjWEl6NTgrZERLcFdLWS96OC9MVHVzV1BIRHVUbjUyUE9uRGs2NTZxanRMUlVETUJLUzBzQlFLc0tEaEEreC96OS9jVnF0NHBNbmp4WjdQbG1aV1dGbEpRVUFFS0QvQll0V21EaHdvVVlQSGl3R0xJUkVSSFZCZ1pnUlBRL1ptYUFseGVnWjhsTWhSNCtCT3p0Z1RLL1VTWWllcTZVbGdvVnNtbHBnRW9GbUpzRHRyYkNFbkJMUzZETVVqdFROV25TQkxhMnRuajA2SkZKNDFxMGFLRlZ5U09SU01RRzlIWjJkbHFQcThQUzB0SmdQNmZEaHcranFLZ0lreVpOMHJ1c1VxVlNhVlZobGFVSnY0NGZQMjd5bkxwMjdhcFYvYVZ2S2FReE1qTXp4V1dENDhlUGg2K3ZMOHpNek1UZVdBTUdESUJDb1lDOXZUMlNrNU54NXN3WlJFVkZZYytlUGVJMXc0Y1BoNnVySzNKemM4V2xxaTR1THBXR2V3Y09ITUFMTDd5QWtKQVF6Smd4QTE5OTlSVm16WnFGdzRjUEl6NCtIbE9tVE5HcUNpdnZsMTkrd1pFalJ5Q1R5YUJXcTNIMjdObEtYNiszdHpmOEs2bmFUa2xKZ1ZLcFJGWldGcEtUazhXZEdzdUdVOFhGeFRoNzlpekdqeDlmNlhNQ2dJT0RnOWJIU3hPQXpaOC9INisvL3JwV3VQYnR0OStpWjgrZVluODRJaUtpbXNJQWpJaTBOV3NtaEZsR2JCTXZVcW1BQncrQU5tMXFiMTVFUkhVbEwwOVk3bDFTSXZROWRIWUdtamF0a1Yxd1I0NGNpWUNBQUR4NjlFaHZnL0dLSEQxNkZPM2J0OGZJa1NOMXpxblY2a3FyYVVwTFMzV3Fla3hSVWxLQ3k1Y3ZJekF3RUcwTWZQOVhxVlJpQmRqKy9mdHg0TUFCOGR5WU1XTXdaODRjb3hyemw3ZG8wU0t0UU1YTHl3dDVlWGxpQUdVTVoyZG5yUUF4TFMwTksxYXMwSHZ0b1VPSHRCN3IrMWlWRGVFMmJ0eUlqaDA3VnZqOHMyZlBocG1aR1p5Y25EQi8vbnlzWExrU1dWbFp1SERoQWthTUdHR3dXYjltcnF0WHI0WmFyWVpjTHNmNjllc3JmQzZOTVdQR1ZCcUFhWnJncjF1M1R1dDQyYytuQ3hjdUlDOHZyOXE3VG5ibzBFSG5jL0RvMGFOUUtCUU13SWlJcU1ZeEFDTWlYVjVld05PblFzV0RzWEp6aGVXVGYrMVVSVVQwWEVoTEExSlNBS2tVYU4xYXFQcXFRWnArWDVwcW90RFFVSzErV2ZvY1AzNWNESTE2OWVxRlhyMTY2VnlqVkNvckRiZUtpNHNOVm1jWnc5TFNFcnQyN2NLalI0K3dkT2xTekpvMUM1NmVudUo1dFZvTnRWb3RCbUF2dmZTUzJKUisrL2J0NG5WbCs1dkZ4OGNqUER3Y2I3Lzlkb1hWUlpvZVh0MjZkUk4zclB6KysrOU5XZzc1K2VlZm8wdVhMcGc5ZXpiOC9Qemc1ZVZWWVQ4MHdMaSthZVZwS3FnQW9kbTc1ckY3bVYyVWUvWHFCVDgvUDV3L2Z4NXVibTRWTm9IUHpzN0c0c1dMa1plWEJ3Qkd6OFZRajdMeVltTmpNWFRvVUd6WnNnVitmbjZJajQvSFo1OTlwaFdBblR4NUVnNE9EbWh1UXZzRGhVS0JwS1FrcEtXbGliczhsdC80b0xDd0VFK2VQSUczdDdmUjl5VWlJaklXQXpBaTBtVmxCYmk1QWFtcHBvMTc4RUNvaXFqR0QxUkVSUFZHYXFxdzI2MlRrN0JUN2pQb1Q2UlpkbGFSSjArZTZEMitidDA2bldWd1pVT1A4azN3bno1OUtvWkhGY25MeTBOU1VwTGVjelkyTnBESlpMaDI3UnFXTGwyS3paczNpejJybEVvbEFJZ0JXUHYyN2RHK2ZYc0EyZ0dZSmhSVHE5V0lpWW1CaTRzTEprK2VEQ3NySzF5OWVoVm56NTdGL1BuejlWYTArZnY3NjFRMFZSWUlKU1VsWWViTW1RQUFxVlNLTjk5OFUrdThYQzQzK0Q3V1ZKaFY5REVxMzVnL0pDUkUvTHUrcXE3NCtIaDgrZVdYeU1yS3d0dHZ2NDNZMkZoTW5Ub1Znd1lOd3FCQmcvRENDeStJcnowakl3TWhJU0ZJVFUyRmw1ZFhwWjhyVmFGVUtyV0NTODNIc2V3UzExbXpadUdUVHo3QnFsV3JzR3paTXAyd05TVWxCV2ZPbkJIbnQzZnZYbXpkdWhWcXRSb09EZzVZdlhvMUFPRDY5ZXZ3OGZHQlJDSkJTVWtKamh3NUFvbEVVbW4xSEJFUlVWWHdwMVFpMHMvTlRham9LaXcwZm94U0NkeS9MMVJKRUJFMVpCa1pRdmpsNmdxMGFQSE1ubmJidG0xVkh2dmVlKzloNHNTSkFJQ3Z2LzRhTjI3Y3dKbzFhOFR6di83NnE5YjE2ZW5wQm50N2xSVVhGNGU0dURpRDUxMWNYTEI0OFdLRWhvWmkzYnAxNG02RW11Q2tpWkg5SWVQaTR2RG5uMzlpK2ZMbFl2K3NKMCtlNFBUcDA3QzN0OGVNR1RPTXVrOWx5eURsY25tbDg2aHNXV1pGeTFYTEIzQzdkdTBDQU15Y09ST25UNTlHY25JeVpzNmNpWXNYTHlJNk9obzNiOTVFcDA2ZHNITGxTbmg2ZW1MczJMR0lqSXpFeVpNbmNlclVLVWlsVXN5ZVBSdisvdjVZc21RSk1qSXlFQndjak56Y1hFUkZSUmxkMldXc3dyLyszZGNFbVNxVkNvRDJFc2dPSFRvZ05EUVVTNVlzd2FsVHB6QnMyREFjUFhvVWtaR1JBSUJqeDQ0QkVQcTgrZm41d2RmWEY3Nit2dkR4OFlHUGp3OGNIUjNScTFjdlJFUkVJQ0lpUXJ5dmxaVVZaczZjQ1JjWGx4cDlUVVJFUkFBRE1DSXlSQ0lCZkh5QUd6ZE1HNWVUQTJSbUNqMXlpSWdhSXJsY3FHaDFkSHhtNFplMXRUVzZkT21DcVZPbm9sT25UdUx4VjE1NVJleVZwWEg1OG1VY08zWk1aL21pbzZNakhCMGRBUWpMR3dIdFp1emxBN0I3OSs3QnpzNE9kKzdjUWVzS2ZuRXhZTUFBakJrelJ1dlkvUG56dFI3MzZ0VUxJMGVPeEwvKzlTOGNPM1lNbzBlUFJrbEpDUURvM1FXeXZJS0NBdXphdFF2OSt2VkRuejU5dEo1NzZOQ2hPSHo0TURwMjdLaDN1V2Q1bWgwcXEwdGZKVmxGU3lETExrMHRxMnpsbExtNXVmajRqei8rUUU1T0RrSkNRakJvMENDeGlzcmUzaDV6NTg3RjVNbVRFUnNiaS9Qbno2TkxseTdJeWNsQlptWW1ac3lZZ1hIanhtSDM3dDBBak44QXdOZ2VjNXFLdUNsVHBoaDhIUURRdlh0M0JBWUdJaW9xQ3NPR0RZT0xpd3M2ZE9pQTFxMWJvM1hyMXZEMTlZV25wNmZCcGJnclZxeEFibTZ1dUpUVDNOd2NUazVPMWQ0WmxJaUl5QkFHWUVSa21GUXFWSUk5Zm16YXVPUmtZU2trL3hOTFJBMU5hYW5ROEY0cUZYNEo4QXhvbG9tVjd3ZW1JWmZMdFk1NWVYbmgvZmZmUjBaR2h2aTR2RHQzN2lBakl3UExsaTNEaWhVcmRFS294NDhmSXpVMUZabVptZmpiMy81VzRiSkJKeWNubzVha3paZ3hBL0h4OFRoejVneEdqaHdwaG5ER1ZJQnQzYm9WS3BVS0gzendnWGlzcEtRRVQ1OCt4ZkRody9GLy8vZC9XTDkrUFhidTNDbUdmT1Y1ZTN1amYvLysrUERERHl0OHJxeXNMRVJHUnNMWnhGL1VwS2FtNHNTSkV3Q0Fnd2NQWXRLa1NRQ0VqNDlVS2tWNmVucWxHdytVRlJRVWhGYXRXaUU4UEJ6aDRlRjZyNWs5ZTdaWVFlYnE2b3BObXpicExQblU5L0d2anBDUUVHemN1RkZjcG5ycDBpVjg5ZFZYZXZ2RkJRWUc0c2NmZjBSNmVqcjY5dTJMdm4zN212UmM5dmIyUmxVaEVoRVIxUVFHWUVSVU1YZDNvYXFycU1qNE1ab2ZJUDM4YW1TWE5DS2laK2JoUTZDNEdHamYvcGw5LzZxc011ZmN1WE1WQmxUbHp5VW5KeU1qSXdPZE9uWENiNy85aG4vODR4LzQvUFBQNGVQamd4RWpSc0RNekF3blQ1NEVJRlR4WEw1OEdZRFFwUDd6enordmNnV09qWTBOVnExYUJUYzNONWlabVVHaFVBQkFwZmY3K3V1dmNmYnNXZGpiMjJQaHdvV1F5K1hJejg4WHgyc1VGaFppN2RxMWVzT2k1T1JrK1BqNElDZ29TS3dvTXNUUzBoSkJRVUVBaFA1bWRuWjJsYjYyVzdkdTRkTlBQeFY3cHNYR3hxS29xQWhCUVVGWXZIZ3hidCsrRFVCb3ltOHNLeXNyc2FwcXpwdzVzQzIzd1VMNVhSZ0I2TjNCTVRzNzIram4xT2ZSbzBkYXkwTHo4dkxnN2UwdEJtdDJkbllHTjB2UXpGa3VsMnN0V3p4Ly9yeko4ekF6TThQTEw3OXM4amdpSWlKak1RQWpvb3FabVFFdFd3SzNicGsyVGk0WGRrOXpjNnVkZVJFUjFiU2lJcUgzbDdzN1lFUnorSm8wWWNJRXZUMnU5QzJCMU5pN2R5OE9IanlvYzF3VGlNMlpNd2VwcWFsWXZYbzExcTlmajhXTEYrUEZGMTlFZW5vNmpoMDdobGF0V3FGTGx5NWlBT2JxNmdwWFYxZWNQSGtTUFh2Mk5MbENDZ0JhdG13cC9yM29yMStjVkJhQTJkdmJ3OG5KQ2UzYnQ0ZTd1enVhTjI4T1IwZEhOR3ZXRFBiMjlyQ3pzNE9kblIzV3IxK1B1TGc0WEwxNlZXdVpLR0Q4OHI3eXBrK2Zqc21USjJzZEd6eDRNTHAyN1NvK1BucjBLSGJ0Mm9WSmt5YkJ5c29LTzNmdVJGaFlHQllzV0lENzkrL2piMy83RzRxS2lpQ1ZTc1VtLzZaNitlV1hkU3JiOUFWZytreVlNS0ZLejZueDZhZWZhajJPajQvWHF2Z3JLU25SRzRBcEZBcWNQbjBhRW9sRTUzTkYwK1RlRkF6QWlJaW90akVBSTZMS3lXUkNJK2kwTk5QR3BhWUM5dmJQL0FkSklxSXFTVTBWZHJGMWRhM3JtUmhGclZickhNdlB6OGVKRXlmZzdlMk5ObTNhb0UyYk5sQ3BWQWdMQzBQNzl1MHhiTmd3ckY2OUdncUZBdlBtemNQZHUzZDE3ckZ6NTA3Y3VuVUxDeFlzcU5iOE5GVkYxdGJXV3NmMzd0MEw0SDlMUGQ5NDR3Mk1IajNhWUs4b2pYZmVlUWY5Ky9mWENiODA5SVZaRlRIVVBGNG1rMEVta3lFdExRMmJObTNDYjcvOWhubno1bUhZc0dHSWpvNEdJQ3c3M0xoeEk1WXNXWUpWcTFaaDl1elo2TkdqaDk3N1BYcjBTUHg3Y25LeTF1T2FjUFRvVWFPdUs5L0hUV1BQbmoxaXRkZkRody94NjYrLzR1MjMzeGJQRnhjWGF5MWozYmh4STY1ZXZTbytmdjMxMTNXcTZDcmJpWk9JaUtndU1BQWpJdU40ZUFoTEljc3RTYW1RV2czY3UvZE1seElSRVZWSllhR3c4NjIzdDFENVdnK1ZsSlFnSVNFQk5qWTJLQ2twUVh4OHZMaFRuOGErZmZ2dzlPbFRyWXFvd01CQW1KdWJvMHVYTGxpOWVqV3VYNytPYWRPbW9WT25UcmgzN3g0QUlVeVRTQ1FvTGk1R1FVR0IxbksybzBlUEdoMnlsS1ZaRnFnSlI5UnFOYlp1M1lyang0L0QwOU1ULy9uUGY3Qmh3d2JNblR2WDRCSzdzanc4UE9EaDRXSHlQRXhWVkZTRVE0Y09JVG82R2c0T0R0aXdZWVBlcFgzV2M2c0FBQ0FBU1VSQlZJY3RXclRBdG0zYnNHN2RPcXhhdFFveE1UR1lPSEVpK3ZUcG85VUxyR3lGVlZVcjFTb2lrOGtxdmFhMHRGVHY4WmlZR0RSdDJsUjh2R3ZYTG5oN2UrT0ZGMTRRajJWblo0dExQd0VoU0JzeVpBaFVLaFU4UER5MHF1V0lpSWpxTXdaZ1JHUWN6VkxJeEVUVHhoVVdDajExbnRGT2FrUkVWWktXQmxoYTF1c2RiQzBzTExCeTVVb1VGQlFBRUphTWxRMVVFaElTY096WU1YaDVlZUcxMTE3VEd0dWpSdytzV3JVS1Y2NWN3WWdSSThRZC9qUUIydkhqeDlHdVhUc2tKQ1FBQUh6S2JBQVFFQkNncy92aVYxOTlwZlU0T2pvYUdSa1pjSGQzUjlPbVRaR1JrWUdvcUNoWVdGaWdYYnQyQUlEdnYvOGV4NDhmUjZkT25SQVdGb2JJeUVnY09uUUk4Zkh4Nk51M0x6dzhQTkNrU1JOWVdGaG92V242aVNrVUNoUVZGVUdoVU1EYjIxdW40WHB1YnE3T0JnS215TXJLd3JGangzRGl4QW5rNStkanhJZ1JtREZqaGs3SVdKWk1Kc1B5NWN2eHd3OC9ZTWVPSFZpK2ZEa2NIUjB4YTlZc0RCbzBDSUIyaFJVZ05OUC82S09QdE83ejczLy9XNmNIV0hWbzNsZFNxUlRtNXViNGYvL3Yvd0hRM1pDZ2JBUDZVNmRPNGRLbFMxaXdZQUVPSFRvRW1VeUdnb0lDeE1iR29tZlBudUoxUGo0K2VodnY1K2JtMXRnT25QdjI3WHNtWVNjUkVUVXVETUNJeUhoTm13TE5td3M5Y2t5UmxnYlkyUWx2UkVUMWpWSUpaR2NMUFF2cm9GcDF6NTQ5UmpWaWwwZ2syTDU5dTloYnk5blpXV3RjWW1JaUpCSUo1cytmcjFOUkZSNGVqaXRYcm1EaXhJbGFvVm12WHIzZzVlV0ZyVnUzaXNjNmQrNnNGWGo0K2ZsaDRzU0pXdmNySDRBcEZBcWRLakVyS3l2TW16Y1BEZzRPQUlRbSt6NCtQbGl4WWdXc3JLenczbnZ2NGNVWFg4UjMzMzJISDMvOEVmbjUrWlcrRDhxK252S3FXcW1tOGQvLy9oZUhEaDFDcDA2ZE1IUG1USlA2ZVEwWk1nUjkrdlJCVkZRVVRwMDZoWUNBQUFEQWloVXIwTHg1YzYxclBUdzhjUGp3WWExam16ZHZydks4OVhudzRJSGV2bkdHbXZUZnZYc1hFUkVSZVBubGx4RVlHSWlSSTBlS1ZZSHQyN2ZIZSsrOVYrbHpTcVZTaElTRVZIdnVBTVRQR1NJaW9wb2tVZXRySUVGRVpFaHBLZkRISDZZdGhRU0V2am9kT2dnVkZrUkU5Y25qeDBML3IwNmQ2dDMzcVBIangyUDQ4T0dZTm0yYVVkZi85Ny8vMVZxK3BuSG56aDA4ZVBBQWdZR0JPdWZVYWpYUzA5T2hVcWxnYlcydDFZejk1NTkvaHB1Ym0wN0ZUMnBxS214dGJjVUtvb0tDQXFTbnAwT2hVRUNwVk1MQ3dnSmVYbDQ2MVZNRkJRVUdLNnBLUzB1aFVxbFFXbHFLMHRKU3FOVnFsSmFXUWlLUmlHK2FwWVhsRytzdlhyd1lyNzc2S2dZUEhtekVlOG53bU51M2I2TnQyN1lHeDBSSFIyUG56cDBWOXJqU3ZINWozTHg1RTJmT25NSE1tVE4xM2krYVFLcHo1ODU2eDhiRXhDQTJOaFo3OXV6Uk9hZFFLTVJRVXlLUndNcktDaSs5OUJKZWV1a2x2ZmRTcTlYWXZYczNKaytlTE01RDh5TkMyZDVzVTZaTXdkcTFhMW1kUlVSRTlaS2trb2FpRE1DSXlIVDUrY0t1a0taKys1REpBRDgvOWdNam92cmx4ZzBoK0dyVHBxNW5Ra1JFUkVSVlZGa0FWais3dkJKUi9XWnJDN2k3bXo1T0xoZXFMSWlJNm92aVlxQ2dBR2pXcks1blFrUkVSRVMxaUFFWUVWV05tNXRRMFdXcXg0K0IzTnlhbnc4UlVWWGs1QWgvTWdBaklpSWllcTR4QUNPaXFwRklBRjlmd056YzlMRkpTVUxWQlJGUlhjdkpFY0o4STNzMkVSRVJFVkhEeEFDTWlLcXVTUlBBMjl2MGNVb2xjUGV1NlQzRWlJaHFrbElKUEgzSzZpOGlJaUtpUm9BQkdCRlZqNk1qNE9SaytyajhmT0RodzVxZkR4R1JzYmo4a1lpSWlLalJZQUJHUk5YbjVRV1UyNUxlS0dscC8vc0JsSWpvV2N2TkJheXRxL2I5aTRpSWlJZ2FGQVpnUkZSOTV1WkNQN0NLZDUzVjc5NDlvTEN3NXVkRVJGU1ovSHlnYWRPNm5nVVJFUkVSUFFNTXdJaW9adGphQXU3dXBvOHJMUVgrL0ZQb3hVTkU5S3dVRndNbEpjTDNMaUlpSWlKNjdqRUFJNkthNCs0TzJOdWJQcTY0bUUzeGllalp5czhYL21RQVJrUkVSTlFvTUFBam9wcmw0eVBzRG1tcXAwK0I1T1Fhbnc0UmtWNzUrY0x5Yld2cnVwNEpFUkVSRVQwRERNQ0lxR1paV0FDdFcxZXRIMWhHaHZCR1JGVGI4dk5aL1VWRVJFVFVpREFBSTZLYUo1VUMzdDVWRzV1Y0xGU0RFUkhWRnJVYUtDaGdBRVpFUkVUVWlEQUFJNkxhNGV3c3ZKbEtyUmI2Z1NrVU5UOG5JaUpBMkhtMnRGUUk2NG1JaUlpb1VXQUFSa1MxeDh1cmFqOWdLcFhBblR1QVNsWHpjeUlpS2lnUS9tUUZHQkVSRVZHandRQ01pR3FQbVJuUXFwWFFhTnBVaFlYQW4zOEtWUnBFUkRXcHFFajR2bVJwV2RjeklTSWlJcUpuaEFFWUVkVXVLeXZBMTdkcVkrVnk0TjQ5WVZra0VWRk5LU29TdmpjUkVSRVJVYVBCQUl5SWFwKzlQZURoVWJXeE9UbENZM3dpb3BwU1ZBUllXOWYxTElpSWlJam9HV0lBUmtUUGhyczc0T1JVdGJFWkdjQ2pSelU3SHlKcW5OUnFvTGlZRldCRVJFUkVqUXdETUNKNmRscTJCR1N5cW8xTlRSV0NNQ0tpNmxBb2hCQ01GV0JFUkVSRWpRb0RNQ0o2ZGlRU29IWHJxbGRlUEhnZ0xJa2tJcXFxb2lMaFR3WmdSRVJFUkkwS0F6QWllcllzTElBMmJhcTJNeVFBM0wwTFBIMWFzM01pb3NaREU0QnhDU1FSRVJGUm84SUFqSWllUFd0cm9SSk1JakY5ckZvTjNMa0Q1T2ZYL0x5STZQbW5VQUNXbGxVUDRZbUlpSWlvUVdJQVJrUjFvMmxUd051N2FtTlZLdUQyYllaZ1JHUzY0bUloQUNNaUlpS2lSb1VCR0JIVkhXZG53TlcxYW1NWmdoRlJWWlNVQUUyYTFQVXNpSWlJaU9nWll3QkdSSFhMMHhOd2NLamFXSVpnUkdTcTRtSUdZRVJFUkVTTkVBTXdJcXBiRWduZzZ3dlkyVlZ0UEVNd0lqS1dTaVc4Y1Fra0VSRVJVYVBEQUl5STZwNUVJalRGdDdXdDJuaUdZRVJrakpJUzRVOVdnQkVSRVJFMU9nekFpS2grTURNRDJyUUJiR3lxTnA0aEdCRlZwcmhZK0pNVllFUkVSRVNORGdNd0lxby9MQ3lBdG0wQks2dXFqZGVFWUhKNXpjNkxpSjRQckFBaklpSWlhclFZZ0JGUi9XSnBLWVJnVmEzUVVLbUF4RVFnSjZkbTUwVkVEUjhyd0lpSWlJZ2FMUVpnUkZUL1dGa0pJWmk1ZWRYR3E5WEFuVHRBUmtiTnpvdUlHamFsVXZpK1lzYi8vaEFSRVJFMU52d2ZJQkhWVHpZMlFrK3c2dnlnK3VBQmtKcGFjM01pb29aTnFSU1dXaE1SRVJGUm84TUFqSWpxTDVtcytpSFlvMGZBL2Z0Q1ZSZ1JOVzRNd0lpSWlJZ2FMUVpnUkZTL05XMWF2ZVdRQUpDWkNkeTlDNVNXMXR5OGlLamhZUUJHUkVSRTFHZ3hBQ09pK2s4bXEzNElscE1qN0JDcFZOYmN2SWlvWVdFQVJrUkVSTlJvTVFBam9vYkIxaGJ3ODZ2ZUQ2OXlPWER6SmxCWVdIUHpJcUtHZ3dFWUVSRVJVYVBGQUl5SUdnNnB0UG9obUVJaGhHQlBudFRjdklpby9pc3RGZDRZZ0JFUkVSRTFTZ3pBaUtoaHNiRUIyclVETEMycmZvL1NVcUVuMk1PSGJJNVAxRmhvbGovWHd3Qk1YY24zb2RMU1VseTRjQUVLaGFKSzl3OFBEOGN2di95aWRlenUzYnRZdG13WjB0UFRqYnBIZW5vNmdvT0RzVy9mUG9QWHhNWEZJVGc0R0ptWm1WV2FaMWxYcmx6QjA2ZFBxMzJmK3VUZ3dZTzRmdjI2M25QcDZlbjQ5dHR2a1ZySnpzWHg4Zkg0ODg4LzlaNWJzV0lGdG0vZmJ0S2NsRW9sU3A5QmY4enM3R3lFaDRmajExOS9yZlhuTWxWTmZIMFFFVkhEVVAvK0YwaEVWQmxyYXlFRVMwd0Vpb3VyZnAvSGo0WGxrTDYrMWVzdlJ2cXBWRUJhbXRCL1RhSGdKZ1NOaFprWllHVUZOR3NHdUxyV242K3RlaHFBblQ1OUd0OS8vejIrK09JTFdGdGI2NzNteG8wYldMVnFGZDUrKzIyOCsrNjdKajlIWEZ3YzJyZHZqMjdkdW9uSGNuSnljUG55WlFRRkJSbDFqOGpJU0R4OCtCQkRodzdWZTc2MHRCU1JrWkZvMmJJbG5KMmRUWjVqV2FtcHFWaTZkQ2tXTEZpQTExNTdyZExyWDNubGxTby9sNysvUHpadjNnd0FLQ3dzeE1pUkk2dDhyN0xPblR1bjlUZ3hNUkY3OSs3RjJMRmpFUkFRb0hQOXhZc1hzV2ZQSHZqNys4UER3MFB2UGRWcU5iNzU1aHZjdW5VTGI3MzFGcVpObTRZbVRab0FBSjQ4ZVlKTGx5NFovZkhVQ0E4UFIzWjJOa0pDUXVEaTRnSUFTRTVPTnVrZUFHQm5ad2Q3ZTN1RDUzLzg4VWZFeGNXaGYvLytKdCs3dkpTVUZMMmhzWWVIaDk0QXNiSzUxY1RYQnhFUk5RejE2MytCUkVUR3NySVNRckRidDRHaW9xcmZKemNYdUhFRGFOMWFxQzZqbXBHWEI5eS9EOWpaQVMxYkN1OWJNeFlkTndxbHBVS3duSmtKL1BHSDhQRzNzNnZyV2RYYkFNekJ3UUdKaVluNDV6Ly9pWkNRRUwzWEJBUUVvRy9mdm9pSmljSG8wYVBoNk9oWTRUMFRFeFBoNnVwYTRRLzlobHk5ZWhVK1BqNW8yclNwMXJIVHAwOURyVmJqblhmZTBSa3plUEJnZE96WUVTa3BLVWhKU2RFYlNBVUhCMlBjdUhIWXUzZXZ3ZWZXaEEzSGpoMkR1Yms1TEMwdGNmSGlSWjNyT25YcUJBY0hCL0h4bmoxNzlONHZOemNYOCtmUHg0Y2Zmb2dYWDN4Ujd6V2FBQWtBcksydDlkN3J6Smt6aUlxSzBqcW43MWhGenB3NUE0bEVnbEdqUnVrOWYvSGlSVGc1T2FGejU4NEc3eUdSU0xCaHd3WjgvZlhYT0h6NE1CSVRFN0Z1M1RvQXd2dE1wVkpoOSs3ZDJMMTdkNFZ6ZWV1dHR6QnIxaXdBd0pBaFE3Qm16UnJNbmowYm4zNzZLYnAyN1ZxbGtGVnp6OTkvLzEzditlKy8veDVTcVJSU3FkVGdOV1ZaVzF1alhidDJPbUdjcDZjbmdvT0RVVkpTb2pQbW0yKyswVHYzcVZPbmFuM2UxdlRYQnhFUk5SejE2MytCUkVTbWFOSkVDTUh1M0JFYTNGZVZwaStZcjY5UXRVTFZrNWNISkNVSjcwLytrTkQ0bUprSm0xYlkyZ0pQbndMMzd0V1B6NFY2R29EMTdOa1R3NGNQeDhtVEo5RzFhMWYwN3QwYlAvMzBrODUxdnI2K3NMVzF4VysvL2FiM1BvTUhEeGIvUG5mdVhNeWJOODlnMktKUGFtb3FkdTNhaFgvLys5OWFnVUZ1Ymk3V3JGbURmdjM2SVNnb0NOZXVYVU5BUUFBa0VvazR0ckN3RUI5Ly9ERmVmZlZWVEpnd0FaY3ZYMGFmUG4yMDd0L3NyKyt0Qnc4ZWhJK1BEd0FnS1NrSmJkdTJSVWxKQ1pLU2toQVVGSVFuVDU0Z05qWVdTcVVTNGVIaGV1Y2FGaGFHN3QyN0l6YzNGM2w1ZVVhL1JuMktpNHVSbTVzTGUzdDdTQ1FTZUhsNTZWeWpDVXJLbnROM1RKOVRwMDRCRUNxZzNOM2RrWkNRZ0lTRUJBQ0FqNDhQMnJkdmorVGtaTnk0Y1FQdDJyVkRURXlNemoxY1hWMHhZTUFBQUlDRmhRVm16SmlCN3QyN1F5cVZBaENXVHg0NWNnUnZ2ZlVXaGcwYkJnRDQ3My8vaTMvKzg1LzQ5Tk5QMGJwMWF3REEvLzNmLzJIdjNyMW8yN2F0ZU85ZXZYcGg2OWF0V0xwMEtTSWpJOFdnY1BiczJYanp6VGUxNWhFY0hBd0xDd3RzM2JwVjYrTmYxc0tGQ3l0OGZ5eGV2TGpDOHhvK1BqN1l0V3VYVHFBVkV4T0QyTmhZakIwN0Znc1hMa1R2M3IyUmtKQ0FSWXNXaVhQYXRtMGJXclJvQVFCWXNHQUIzTnpjdE81UmsxOGZSRVRVc05Tdi93VVNFWm5Ld2dKbzIxWUlYS3JUMkw2MFZBalNYRndBVDA5V0sxV1ZTaVZVZnRXSHdJUHFYdE9td3VkQ1VoTFFvVVBkTG9lc3B3RVlJQVFMUC8zMEUzYnYzZzEzZDNlRHdROEFuRDE3VnUveHNnR1lQbHUyYk1HV0xWc0FDQlZsbWgvZzc5eTVnMisvL1JZWExseEF5NVl0c1hidFduVHAwZ1VBVUZCUWdORFFVQURBMy8vK2Q4amxja1JFUkdEOCtQRmlNS0ZXcTdGZ3dRS1VsSlJnK3ZUcGVQVG9FWGJ2M2cxSFIwZURTeE9YTGwwS0FIajMzWGV4YmRzMkpDY25pL2ZidjM4L0ZBb0ZWcTVjaVo0OWU0cGpNakl5RUJRVUJKbE1oZzRkT2dBQWpoOC9qZ01IRGxUNHVnRWdJaUtpd3ZPVEprMFNxOC95OC9PUm5aMnRkVDQzTnhlQTl0SkFmY2MweW9aaUd6WnNFUDh1bDh1MUhvOFpNd2J0MjdmSHlaTW5BUUMzYnQzQ3JWdTNkTzdYbzBjUE1RRFQ2Tnk1TXdvTEMzSC8vbjFFUkVTZ1NaTW1tRHg1TW1ReUdRRGd1KysrQXdCMDZOQUJMaTR1VUt2VmlJdUxnNGVIQndZT0hLaDFMdzhQRDJ6YXRBbm01dVl3Ti9BMWV1M2FOZHk3ZHcvcjFxMHpHSDRCd05hdFc3VWVLeFFLaElhR3d0YldGc3VXTFRNNHJyeXlsWGw3OXV5Qm5aMGQzbnJyTGZHWVdxMFc1NnBaRG1uMjE3L2IxdGJXc0xHeFFYSnlNdTdjdVlNZVBYcFUrbnhWK2ZvZ0lxS0dwLzc5TDVDSXlGUm1aa0NyVmtCS2l0QnpxanJTMDRXcUZWOWZMb21zaXJRMFlia2J3eS9TYU5wVStKeElTd01NOURaNkpwUktRQ0twZmdCV1hDemNTL09tVWdsL09qb0tTN09yUUNxVllzbVNKWEJ3Y0lDbnA2ZE8veWg5VHAwNkJYZDM5d3FYekpVMWVmSmtNU1N6c3JKQ1Nrb0tBS0VIVklzV0xiQnc0VUlNSGp4WURCRUFJRG82R2lrcEtkaTRjU05zYlcxaGEydUxLVk9tWVAvKy9lamF0U3M2ZCs2TW5Kd2M5T3JWQzBPSERvV3pzek9jbloweGZQaHdiTm15QlQxNzlvU2RDY3RmYjkrK2pkallXTFJvMFFLN2QrOUd0MjdkWVBIWHh5c2lJZ0xGeGNXWVAzKytXUG1rWWVqOWxaMmRqUWtUSm1ERmloWG8xYXVYM212S2gzU1hMbDBTbHhXV3AyOTVuYjVqNWVjellzUUlUSjgrWGV1WUpzeVJ5K1dJalkxRi8vNzk4ZW1ubityY2E5U29VYkRVcytsTFdsb2FRa05EWVc5dmo4REFRRWlsVWpIOHVuNzlPazZkT2dWemMzT0VoNGNqTEN3TXBhV2w2TjI3TjFxMWFpVitqQjgvZm94NzkrNmhkKy9lT3U5VGpmTHZuMFdMRnVsY0V4a1pDVmRYVndDQW41K2YxcmtkTzNZZ1B6OGZjK2JNMFRsWEhhV2xwV0lBcG1uaVh6NllpNDJOaGIrL3YxaDlXSkdxZkgwUUVWSER3d0NNaUo0ZkxWb0l5eUtyME1CWFMyR2gwQmZNMDFObzRrM0d5OGtSZWo0UmxlWHNMRlFHMW5VQVZwVUt0TUpDSVJTWHk0VTNQYjJIQUFqZmU2b1lnQUZBeDQ0ZHRSN2Z1WE1IenM3T2V2c1VGUlFVWU1lT0hmRHk4aElidUZmR3djRkJxekpKOHdQKy9Qbno4ZnJycjJ1RkI5OSsreTE2OXV5SjhlUEh3OWZYRjJabVptS2wwNEFCQTZCUUtHQnZiNC9rNUdTdFhsaWFhNFlQSHc1WFYxZms1dWFLbFZJdUxpNndxdVQ5YytEQUFiend3Z3NJQ1FuQmpCa3o4TlZYWDJIV3JGazRmUGd3NHVQak1XWEtGSzJxc0xKMjdOaWhVeDIzYTlldUNzOGZPWExFNEZ5T0hqMHFCa3JSMGRIWXVYT25WckNsNzloMzMzMm5keGRHUzB0TGcvMm1EaDgraktLaUlreWFORWx2OVpWS3BSSkRRSTJFaEFTc1hMa1NoWVdGR0Q5K1BJWU1HU0tldTNMbENzTEN3dURpNG9LUFAvNFlTNVlzd2FKRmk3Qmt5UkxNbURGRDZ6NlJrWkU0ZCs0Y0ZpMWFwSFdQOHQ1NTV4MmRxakZBcUFvclc5RlczaSsvL0lJalI0NUFKcE5CclZZYnJGNHN5OXZiRy83Ky9oVmVrNUtTQXFWU2lheXNMQ1FuSjRzN05aWU5wNHFMaTNIMjdGbU1IeisrMHVjRXF2YjEwYXBWSzZQdVRVUkU5UWNETUNKNnZyaTRDRCtJM3J0WHZWMEgxV3Fob2l3dkQvRHhBZlQ4QnA3MFVDaFlPVWU2Ykd5RXo0MjZwRlFhWC8ybFZnUFoyVUxWV21HaGNNektTcWhrazhtRTd6SG01c0tiaFlYd1p3WEx3Z3c1ZS9hc0dCQUJ3TGh4NC81NmVqVldyMTROaFVLQmYvempIem8vYUVkSFJ5TS9QeDlUcDA0MStUbkw2OUNoZzA3bHpOR2pSNkZRS0RCdzRFQ3NXTEZDNzdoRGh3NXBQZFpYQ1ZXMlFmekdqUnQxUXI3eVpzK2VEVE16TXpnNU9XSCsvUGxZdVhJbHNyS3ljT0hDQll3WU1RTFRwazNUdW43VXFGRUlEQXdFQU15YU5VdHM3SzVSZGltanZ2T2FPWnBTcFZhVFNrcEtjUG55WlFRR0JxSk5telo2cjFHcFZHSUZtR1lYeVAzNzk2TjU4K1lJQ3dzVCszbmR1SEVEVVZGUnVIVHBFbng4ZkxCeTVVcTR1cm9pTEN3TVM1Y3V4WXdaTS9ER0cyOWc1TWlSY0hkM0J3RE1temNQRHg4K3hOcTFhNkZTcWZEcXE2L3FuVVA1Y0VqajhlUEhCbDliV2xvYVZxOWVEYlZhRGJsY2p2WHIxeHYxUGhrelpreWxBWmltQ1g3NVNyMnlBZGlGQ3hlUWw1ZFg3VjBuSy9yNllBQkdSTlR3TUFBam91ZFBzMmFBbngvdzU1Ly82L3RUVlhsNS85dkpqZzN5SzFkYXl2NXBwTXZNckhxQmRFMHdOZ0RMeUFBZVB4YVdPa3FsUWdCdVoxY3JJWGgwZERTU2twTEV4NW9BVENLUllQWHExZmpzczgvd3dRY2ZZUEhpeFdJUHFOVFVWRVJIUjZOYnQyNUc5VFlxUzZGUUlDa3BDV2xwYWVJdWRwcitTUnFGaFlWNDh1UUp2TDI5NGVQalUrbHlUSDJWVUpYUlZPd0F3dXZSUE5ZRU00RFFuTjNQencvbno1K0htNXViM3Fiajl2YjJZbVZWUkVRRVRwdzRvWFUrS2lwSy9MdSs4K2ZPblRQWXhQN2h3NGZpc2tCamU0RGw1T1FZZXNsNldWcGFZdGV1WFhqMDZCR1dMbDJLV2JObXdkUFRVenl2VnF1aFZxdkZBR3pMbGkzNDE3LytoWUNBQUN4ZnZoejI5dmE0ZS9jdVZxeFlnWlNVRkVpbFVreWRPaFVUSjA0VWUyaDE2TkFCTzNmdXhOYXRXeEVURTRPWW1CaTBhOWNPcTFldmhwMmRIVmF0V29XRkN4ZmlpeSsrZ0tPakkxNTY2U1VBMnNzSm56eDVvcmZYV1dabXB0N1hsWjJkamNXTEY0c2JGQmo3dVdHb1oxeDVzYkd4R0RwMEtMWnMyUUkvUHovRXg4ZmpzODgrMHdyQVRwNDhDUWNIQnpSdjN0eW9ld0ttZjMwUUVWSER3d0NNaUo1UHRyYUF2Ny9RMkY1VHdWRlZTcVZ3SDJkbllabGxYVGJ5SnFLcVVTb0JhK3VLenljbEFibTVRdGp0Nnl0VWU5VWl6Uks5L2Z2MzZ6UnpkM1YxUlVSRUJGYXNXSUdWSzFkaXlwUXBtRFJwRXRhdVhRdUpSSUtQUHZxb3dudW5wS1RnekprelluQ3hkKzllYk4yNkZXcTFHZzRPRGxpOWVqVUFvVitVajQ4UEpCSUpTa3BLY09USUVVZ2tFcTFxTGJsY2ppY0dOaG1wcUJtOFJ2bVFLU1FrUlB4Nythb3VBSWlQajhlWFgzNkpyS3dzdlAzMjI0aU5qY1hVcVZNeGFOQWdEQm8wQ0MrODhJSk9MNlk1YytZZ09EaFk2NWlWbFJYMjdObUQ1czJibzF1M2Jqcm5Lekp2M2p5ZFk4YjJBQ3N2THk5UEsrZ3N5OGJHQmpLWkROZXVYY1BTcFV1eGVmTm1NWGhUL3ZVTEhFMEFObXJVS0tqVmFzeVpNd2RaV1Zrb0tpcUNyYTB0V3JSb2dSNDllbURvMEtHUXlXUjZQMWJCd2NGNDQ0MDM4TU1QUDhET3prNnNlcE5LcFFnTEM4T1hYMzZKRjE1NFFYek9zc3N1OSsvZmovMzc5MWY2T2dGaHM0S1FrQkNrcHFiQ3k4dXJ3cytMcWxJcWxWckJvR2JPWlplUXpwbzFDNTk4OGdsV3JWcUZaY3VXNlZSeDFlVFhCeEVSTlJ3TXdJam8rV1ZsSllSZ0R4NEFXVm5WdjE5bXB0RGp5c3RMYUhoTlJBMUhTWW5oUUNzL0g3aDdWMmhvNyt0YmI3NitwVklwVnE1Y2ljMmJOK1BBZ1FNNGUvWXMwdExTc0dqUklyaTV1ZWxjZi9Ub1VVUkdSZ0lBamgwN0JrQUlnZno4L09EcjZ3dGZYMS80K1BqQXg4Y0hqbzZPNk5XckZ5SWlJclIyU2JTeXNzTE1tVFBoNHVJaUhvdUxpeE4zeURPa29pQ29mQVdRSnZpYk9YTW1UcDgramVUa1pNeWNPUk1YTDE1RWRIUTBidDY4aVU2ZE9tSGx5cFh3OVBURTJMRmpFUmtaaVpNblQrTFVxVk9RU3FXWVBYczJBZ0lDS25rUENqSXlNaXE5eHRYVkZVMmFOSUczdHpkR2poeUo0T0Jnc1dmWmxTdFhzRy9mUG56MDBVZG8xNjZkd1h2OC92dnZ1SGp4b3M3eHVMZzR4TVhGR1J6bjR1S0N4WXNYSXpRMEZPdldyUk4zUzlRRU81cHFMbTl2YjN6d3dRY0FnQ2xUcHVqY1I3UHpveUVUSmt6QXdvVUxkWTdiMjl2ajQ0OC9CaUNFblFDMCtyVjkrT0dIR0RGaWhNNjRuMy8rR1V1V0xCRWZKeVVsWWNtU0pjakl5RUJ3Y0RCeWMzTVJGUlZsZEdXWHNRci8rcVdXSmloVXFWUUF0SmRBZHVqUUFhR2hvVml5WkFsT25UcUZZY09HMWRyWEJ4RVJOUndNd0lqbytXWm1KaXhoc3JVVm11T1hXODVnTXFWUzZDK1dtUWw0ZTFkY1VVSkU5WU5hYlhnSlpGRVJjUHUyME5mTHo2OWFqZXhyZzdtNU9UNzg4RU1rSmliaTl1M2JhTnEwS1RwMTZxVDNXaGNYRjNUbzBBR3RXN2RHNjlhdDRldnJDMDlQVDUzcUY0MFZLMVlnTnpkWFhLcG1ibTRPSnljbmc4M3E5UzFscTJnSjVQSGp4L1VHWjJVcmRjek56Y1hIZi96eEIzSnljaEFTRW9KQmd3YUo4N2EzdDhmY3VYTXhlZkpreE1iRzR2ejU4K2pTcFl2ZUVLaXFObTNhQkpsTUJsdGJXNHdlUFZwY2xxbFNxYkI1ODJZb2xVcFlXbHBXV05IazZPaUkwYU5ISXprNUdZNk9qckMxdFFVZ2JCd3dac3dZcld2bno1K3Y5YmhYcjE0WU9YSWsvdld2ZitIWXNXTVlQWG8wU3Y3YWNFSGZMcEFBRUJnWWlPSERoMnNkVTZsVU1ETXowL21ZNnd1K05CSVNFdENtVFJ1dDZyR3lPeWNhdXdSU29WQWdNek1UTTJiTXdMaHg0N0I3OTI0QTJyM2dLbUpNTlIwQXZQbm1td0IwUThEeW13aDA3OTRkZ1lHQmlJcUt3ckJodzJyOTY0T0lpT28vQm1CRTFEZzBieTcwODdsN1YranRVMTFQbndxOXdWeGRBWGQzOXIwaXFzLytxaERSNmVOVlhDeUVYeFlXUXZobGJKUDhaMGd1bDJQdDJyVzRmZnMyZXZmdWpWOSsrUVh6NXMxRGFHZ29PbmZ1ckhWdDM3NTkwYmR2WDVQdVg3YVBscWxTVTFQRnZsb0hEeDdFcEVtVHhEbExwVktrcDZmckxGV3NTRkJRRUZxMWFvWHc4SENFaDRmcnZXYjI3TmxpQlZsbHZhWFdyRm1EbXpkdll1L2V2VVk5ZjJXVlN2cWE2QnV5WU1FQ3ZQNzY2d0FBSnljbm81Yk16Wmd4QS9IeDhUanovOW03ODdBb3kvN3Y0KytCQVdRSE41RGNFMDNOclhMSnNtNDFieXROYmRWeVNjMDlXL1RwWithK0pxWnBicFdhR21hbWFXbUxvQmxxYm1uZUx1V3VxU2lLQ1lxQ2lPenovSEUxRXlNRGdoc2tuOWR4ekFGenJlY01rUERwZTM3UE5XdG8wNllOcVgvL1cyV3RBTHRXNmRLbHFWT25qdTE1Y25JeXp6enpETjI2ZGJOOUxmSmk5dXpaK1ByNkVoSVNRblIwdE8zYVlGVEdMVnUyek9FVVNGZFhWd0lDQW14ZjQyclZxakY5K3ZSc1RleHo2ck4yb3dZUEhzelVxVk50SzI1dTJiS0ZlZlBtWlZzdEU0eVFjTjI2ZGNURXhOenhudzhSRVNsOEN0OXZlaUlpdDR1bkoxU3ZibFJ3L2YxL2RHK0t4V0kweTQ2TE02ckI5RXV5U09IMGR5V05YY0Jsc1JpQmVHYW1NVlc2RUlaZnYvMzJHeDk5OUJFWExseWdSNDhldEcvZm5nTUhEakJpeEFnR0R4N002NisvempQUFBPUHczUFhyMStmN2ZrNU9UanorK09ONU92Ync0Y01NSFRvVTk3OVhmUTBMQ3lNNU9abHUzYm94YU5BZ2poNDlDc0NERHo2WTUvdTd1Ym5acW5qNjlldG5xNkN5dW5iVlB6QjZqMTJ2Y2lpM1lLdHIxNjUwN05nUnlCNm8vZmpqajB5Yk5vMmhRNGZ5bi8vOEo5dTVodzRkWXNDQUFkU3NXWk5Ka3libFdFbVVWKzd1N293ZlA1N0F3RUNjbkp4SStYdmwxTHhXSEZtUEw1YVB5dVFyVjY1dzdOZ3h1blhyQnNEeDQ4ZHhkblltS0NnSU1QcC83ZCsvbjFxMWFuSGt5QkZlZi8xMVpzMmFSZG15WmRtOWUzZTJRTW5SQ281WlYrTzhFV2ZQbnJWTnpRU2pwMXI1OHVWdHdacVBqNC9EOEF1d2ZROGxKaWJhVFZ1ODNUOGZJaUpTT0JXKzMvWkVSRzRuc3htcVZJR3paNDNIclpDYWFxdzQ2ZWRuTk1uWDlBaVJ3c1c2R216V0NyRHo1NDNlWDFXcUZMcWYyUU1IRHZERkYxL3d2Ly85ajhEQVFENzg4RU5iQlZHTkdqV1lQbjA2NzczM0h0T25UeWN5TXBKKy9mcGxtLzVsYmVLZEh6bjlnZCs4ZVhNZWVPQUIyL01WSzFZd2QrNWNYbm5sRmR6YzNKZ3padzRUSmt4ZzRNQ0JuRHg1a2o1OStwQ2NuSXlIaHdmVnExZlA5emdBSG4vOGNZcGYwNHZOVVFCbTFhOWZQeDU2NkNFQU5tL2V6UHo1ODVrN2Q2N3RmZW5ldlR0ZHUzYTFyYVpwM1phVDQ4ZVBDV2R4bHdBQUlBQkpSRUZVOCttbm4xSzhlSEZjWEZ4SVRrNjJDNWFPSGozS3NHSEQ4UEh4NGQxMzM3M3A4TXVxUW9VS3RzK1RrNU9CdkFkZzF1cXRraVZMNXZsK2UvZnV4V0t4VUs5ZVBRQjI3OTVONWNxVmJWVm5LMWV1NUpOUFBtSG16Smwyci9HSEgzNWczcng1VEpndzRib2haL3YyN2ZNOEhrZUdEaDFxOTN6Nzl1MTJGWFZwYVdrT0E3Q1VsQlJXcjE2TnlXVEs5cDdjeXA4UEVSSDU5MUFBSmlKRmo4a0VRVUZHUlZoazVEOS9ITitzUzVlTUZlUktsRENtUmVZd2JVVkU3ckJySzhEUzB1RE1HU08wTHVES3pjek1URnUxVkVwS0NydDM3MmI0OE9GNGVIanc2cXV2OHRKTEwyV2JBaGNVRk1UMDZkTVpObXdZbXpkdnBrT0hEcFFxVmNydW1PdE5EOHdQTHk4dnZMeThPSGZ1SE5PblQyZjM3dDMwNzkrZnA1OSttbVhMbGdIR05MZXBVNmN5Wk1nUXhvOGZUOSsrZlduUW9JSEQ2NTNOOGo4Zm9xS2k3SjdmcUJJbFN0Z3Fna3FVS0dFYlU5WmdzSGp4NG5tZWp1ZnY3MCt2WHIzWXRHa1RZOGFNd2RuWm1kcTFhOU93WVVQUzA5TUpEUTNGMDlPVGlSTW5abnZ2YnhWcjFWTmVLN3FzVlUxcjFxd0JvR0hEaHRjTnozYnQyb1dIaHdkVnExWWxMaTZPMzMvL25aZGZmaGt3Rmc4SURRMmxTWk1tVkt0V2pTTkhqdGpPZStHRkY5aTJiUnZqeDQvbjAwOC96YlVwL0lvVksvSTAvbXY3cEZuTm56L2Y5blU3YytZTXUzYnRzbzBSSURVMTFlNW5aT3JVcWV6ZHU5ZjIvS21ubnJLdGVtbDFLMzgrUkVUazMwTUJtSWdVWGI2K1VMTW1uRHhwaEZlM2dzVmlWSlpjdUFDbFMwTmdZS0djV2lWU3BGaERidXZQWWt5TU1mWHhGdmNteXErMHREVEdqeC9QOXUzYjhmRHdZTXlZTWJ6MzNuc01HVEtFQmcwYVpKc0NtSld2cnkrVEowL213b1VMdHkyQXNVcE9UbWJKa2lVc1c3WU1mMzkvcGt5WjRuQ3FXOW15WmZuNDQ0K1pOR2tTNDhlUFovbnk1WFRvMElIR2pSdmI5UUxMV3RHVDE4Ym5kNXEvdno5dDJyU2hUWnMyWExwMGliVnIxeElhR3NyT25UdHR4eno2NktOY3ZueVp6TXpNWEh1ZHJWaXhJczhoVUZiV1lQVGE4QVpnOHVUSnR0QXBKU1dGcFV1WHNuTGxTbXJXckVsTVRBeGp4NDdGM2QyZFJvMGE4ZmpqanhNU0VtS2IxcGpWamgwN3FGV3JGazVPVGl4YnRneUx4VUx6NXMxSlQwOW4zTGh4RkN0V2pMZmVlaXZiZWM3T3pnd2RPcFNlUFhzU0VoTEM1TW1UYzN3UHZISmFmVFdMek14TWg5dVhMMStPdDdlMzdmbmN1WE1wWDc0OHRXdlh0bTJMaTR1elRjVUZJMGg3NG9rbnlNaklJQ2dveUs1NlVVUkVpamI5VlNZaVJadlpEUGZlYS9UeE9uWHFuMmJaTjh0aWdYUG5JRGJXYUpRZkVBRFhURkVTa1Rza0xjMm8vRFNiamVBck5oYjgvUXU4U25Qa3lKSHMyTEdEZ1FNSEVoZ1l5SWdSSStqU3BRdVBQUElJNTgrZng4dkxDN1Baak5sc3h0WFYxVGJOS3pVMTFmWklTMHNqTlRXVkJ4NTRnQklsU3ZEQ0N5L2NrckdGaG9iaTV1Ykd5cFVyK2ZISEg3bHk1UXF0VzdlbVI0OGVlSGg0NUhpZWw1Y1hvMGVQNXVlZmYyYjI3Tm1NSGoyYTRzV0wwN3QzYjVvMWF3YllWL1NBTVhYdjdiZmZ0cnZPNXMyYmN3MEFiMVI4Zkx5dG1nMnlyeHhvbFphV3hzbVRKemw0OENDN2QrOW14NDRkcEtTa2NOOTk5OUdrU1JOMjdkckZoZzBiaUlpSXdNdkxpL3IxNjlPb1VTTWFOR2lRTGZDcFdiTW1qUm8xc3RzMmI5NDh1K2ZMbGkwak5qYVdNbVhLNE8zdFRXeHNMRXVYTHNWc05sT3RXalc3WTlQVDB5bGV2RGdIRGh6Z3l5Ky9aTXVXTFNRbUp0S2tTUlArNy8vK0QzZDNkNDRkTzhhYU5XdFl0MjRkNjlldng5dmJtNlpObTlLaVJRdGJlSG4yN0ZsT256NU5xMWF0K1BQUFAxbTVjaVdOR3plbVhMbHlMRnEwaU1PSER6Tng0a1NLRlN1R3hXTGh6Smt6d0Q5TitVdVdMRW4vL3YyWk9IRWl1M2Z2emxlL3Q1U1VGTnMwV1dkblozNzU1UmU3YTF0bGJVQWZIaDdPbGkxYkdEaHdJRXVXTE1ITHk0dWtwQ1RDd3NKbzJMQ2g3YmlLRlNzNnJQU0xqNCsvcFQ4ZmpnSkZFUkVwM0JTQWlZZ0FGQzhPWGw1R05kaXRhSkJ2bFpscDlCcXpCbUdsUzJ2RlNKRTdMVDM5bitxdnVEZ2o2TTVseXRhZFVySmtTVHAzN214YkxYRE9uRGtzWDc2Y1hidDJzVzdkT3RMUzByQllMTmU5anNsazRvc3Z2c0REdzRQQmd3ZmZrckg1Ky91emJkczJsaXhaUXExYXRlalpzMmUrK25rOThjUVRORzdjbUtWTGx4SWVIazdObWpVQkdEdDJiTGFLdGFDZ0lMNysrbXU3YlRObXpMamhzZnY0K0JBY0hHelhzeW80T0JoZlgxOEdEUnJFOGVQSEFlTjlzNDRMakdCeHhJZ1JSRWRIRXhNVFE4YmYvME9rYk5teXRHN2RtbWJObWhFY0hBekFTeSs5UkVKQ0FsdTJiT0dYWDM1aDQ4YU5yRisvSGpjM054WXVYR2pYdjZ4cTFhcDA2TkRCYm96WEJtQXBLU25acXNUYzNOem8zNzgvL3Y3K2dOR1hiUGp3NFZ5NGNNRTJOazlQVHhvMWFrVHIxcTN0K21MZGUrKzk5T3ZYajk2OWU3TnQyemJDd3NMNDRZY2YrUDc3NytuZXZUc3Z2L3d5NTg2ZHc5L2ZuN3AxNjNMbXpCazhQVDNwMjdjdkFNODk5eHhWcTFhbFRwMDZqQm8xaWkxYnRnQncvLzMzVTc1OGVkdDltamR2VHZueTVXM3ZTMTZkT25XS2Z2MzZaZHVlVTRoMi9QaHhwazJieHVPUFAwN1RwazFwMDZZTkZvc0ZrOGxFOWVyVmVlMjExNjU3ejF2OTh5RWlJdjgrSmt0ZWZyTVNFU2xLWW1QaDlHa2p2THJWekdZb1ZjcDRaRzNJZmJmWXVSUHlVUVVnUlVoQmZtOGNPd1lwS1ZDakJodzVZZ1JpTldvVXpGaXlTRXhNdk83MHNNek1UTkxUMDhuSXlDQXpNOU5oSU9iazVKUnJWZGJOT0hyMGFLN2h4ckpseTVnelowNnVQWlhTMDlOelhLWHZXb2NPSFdMTm1qWDA3Tmt6MjJ1eUJpQjE2OWExYll1UGorZmJiNytsYWRPbVZLeFk4YnJYMzdsekoyZk9uTUZrTWhFY0hKeHRLdWZNbVRNNWYvNDg1Y3VYcDBxVkt0U29VU05QVGVYajQrUFp0R2tUYVdscGRyMnNkdXpZUVdCZ1lMYUtwT2pvYUR3OVBXMFZUa2xKU2NURXhKQ1NrbUo3djhxVks1ZnRQWmd4WXdZV2k0VktsU3BSclZvMXFsU3BrdXYweTZ4aVltSllzMllON2RxMXMwMHJ0SDQvbVV3bUVoSVNIRTYzakkrUEp5RWhBVmRYVjBxWExwM25odi9MbHk4bkxDeU0rZlBuWjl1WGtwTENyRm16YlBkMmMzT2pmdjM2MUs5ZjMrRzFMQllMbjMzMkdSMDdkclM5SjFuSGJ0V3BVeWMrK09BRFZXZUppQlJScHV2OEk2VUFURVRFa1pRVU9ISENXQ1h1ZGpDWmpLcXowcVhoTnYzaFdpQVVnRWxPQ3ZKNzQ5QWhZd3B5cFVydysrL0dJaFg2QTFsRVJFVGtybks5QUV4VElFVkVISEZ6ZzJyVmpJYjJaODdjdXQ1Z1ZoYUwwU2ovd2dWajZtVkFnTkdVUDQvL1oxMUU4aUU5M2ZpWmpvODNudnY1RmV4NFJFUkVST1NPVXdBbUlwSVRrOG1ZcXVqdmI0Umc1OC9mbnZza0pob1BOemVqSXF4RUNUWE1GN21WMHRLTTZjZVhMeHRUaisrbXFrc1JFUkVSeVJNRllDSWkxMk0yUTRVS1VMS2tzVkprVXRMdHVVOUtDa1JGR2YzSGZIMk5LWksrdm1xYUwzSXpNak9OaDR1TFVRRjJHMVlXRkJFUkVaSENUd0dZaUVoZWVYckNmZmZkdm1tUlZoWUxYTHBrUEp5Y2pBcTA0c1hCMjF0VEpFWHlLeVhGK09qc2JIeCt6UXFFSWlJaUlsSTBLQUFURWNtUE96VXQwaW96ODU5ZVlXYnpQMkhZZFZhT0U1Ry9XUU13NjZxdXFnQVRFUkVSS1pJVWdJbUkzQWpydE1oU3BTQTYrcC9tMnJkVGVqckV4aG9Qc3hsOGZQNTV1TGpjL3Z1TC9Cc2xKeHNmVTFPTkFGdjl2MFJFUkVTS0pBVmdJaUkzdzhNRHFsU0JLMWVNSUN3aDRjN2NOejBkNHVLTUIwQ3hZditFWWQ3ZTZoc21ZcFdTWWdURVY2NFlQNi82MlJBUkVSRXBrdlJib0lqSXJlRHBDY0hCVUsyYUVVRGRhY25KRUJNRGYvNEplL2JBNGNOR0lIZnBrbEg1OGkrVm5wN08yTEZqMmJCaEF4azU5Rnk3ZlBreUlTRWhmUGpoaDdadGtaR1JIRDE2OUU0Tk0wLysrdXV2QXJ0My8vNzllZjc1NTNQYy8rYWJiK2E2LzE4dEpjVllZVFVwU1ZPSFJVUkVSSW93QldBaUlyZVNseGRVcldvOEN1cVBiWXNGRWhQaDdGazRkZ3oyN2pWQ3NTTkhqQlVtTDF5QXExZU40d3E1OWV2WHMzSGpSajcvL1BNY2o4bkl5Q0FpSW9LZmYvNFpNRUt6a1NOSDhzWWJieEFhR3BwamNKWlhMVnEwb0VXTEZrUkZSZDNRK1JrWkdZd2NPWkxldlhzVEdSbDVVMk81VVpjdlh5WWhsK3JFeE1URVhQZi9xMTI5YWt3WnRsZ0tKcHdXRVJFUmtVSkJVeUJGUkc0SGIyK2pHaXdod1FpaUVoTUxkandaR1hENXN2R3dNcG5BM2Qyb2puRjEvZWZoNHZMUHh3SzJmUGx5QUxwMDZZS3pzN1BEWTl6YzNBQWorQUl3bTgyODk5NTdqQnMzamtXTEZyRjc5MjZHRGgxS3FRSmEvYy9aMlpreVpjcXdkZXRXaGc4ZnpzeVpNL0gxOWJYdFAzandJRysrK2VZTlhYdnQyclcyejd0Mzc1N2pjVEV4TWJrZWMvYnMyZXRlbzNUcDBvU0VoTnpJTUF0T2NySXhYZGk2ZXFvcXdFUkVSRVNLTEFWZ0lpSzNrN1V2VjFLU01VVXhMcTd3VkY1WkxNYTRrcEljN3plWjdBTXhaMmRqbTVOVHpvOWJhTnUyYlJ3L2ZweEtsU3JSdEduVEhJK3pCbUJnaEdCbXM1bjc3cnVQanovK21ERmp4dkQ3NzcremV2VnFPbmZ1ZkV2SGx4KzlldlhpMkxGajdObXpoOUdqUnpOcDBpUmJvR2MybS9IeDhibnBlK1NsUXUxNngrUzIvMllyNlFxRU5YaE9TelA2ZitVUW9vcUlpSWpJM1U4Qm1JakluZURoQVJVclF0bXljUDY4c1pKalllL05aYkVZL1pOU1Vncms5Z3NYTGdTZ1I0OGVtS3dWUEE0NE9Ubmg0dUpDV2xvYXFhbXBtTTNHUDIwK1BqNkVoSVFRSGg1TzY5YXQ3OGlZY3h2anNHSEQ2TjI3TjN2Mzd1V1RUejZoZi8vK0FBUUhCL1BOTjkvYzlEMnlWb05kNjlWWFh5VTZPanJIWTdwMzcwNVVWRlN1MS9oWHVuelpxSEpNU2pKV2JCVVJFUkdSSWtzQm1JakluV1EyUTJBZ0JBUkFmTHhSRlpaMVdxSUFzR1hMRm80ZVBVcWRPblZvMEtBQkFJY1BINlpjdVhKNGVIaGtPOTdkM2QwV2dIbDRlSkNRa0VCTVRBd3hNVEZrWkdRd2QrNWNZbUppYU5xMEtZODg4c2lkZmprQStQcjY4dDU3Ny9GLy8vZC83TnUzajhURVJMenUwSlM4MXExYkV4OGZuK1ArcDU5K21rdVhMdDJSc2R3eEZzcy9BZGpWcTVCbDJxbUlpSWlJRkQwS3dFUkVDb0xKQkg1K3h1UHFWYU1pN09KRm8xOVJFWmVlbnM2Y09YTXdtVXowNmRNSGdPVGtaSVlQSDA1R1JnWmp4b3pCMjl1YjJOaFl6cDgvVDJ4c0xHbHBhWUN4bW1GY1hCd3BPVlN0QlFZR0ZsZ0FCbENuVGgybVRwMUs5ZXJWY2JyRlUwWWg5eDVlQUZ1M2JyM2gvZlBuejcraE1SV1l1RGhqNnFPMTE1MGE0SXVJaUlnVWFRckFSRVFLbXJzN2xDOFA1Y29aRlN0eGNYRHBrdEc0dmdoYXZudzUwZEhSUFBYVVUxU3BVZ1dBYjcvOWxvc1hMMUs1Y21YV3JsM0xxbFdySEo0Ykd4dEx5WklsS1ZXcUZLVkxsN1k5ck04REFnTHU1RXR4cUdiTm1yZnQyamU2VXVWZHgyS0J2LzR5S2k1VFUrSGVld3Q2UkNJaUlpSlN3QlNBaVlnVUZpYlRQMDN6TFJaaml1VEZpMFlZbHBsWjBLTzdJMDZkT3NYQ2hRdng4ZkdoUjQ4ZVpHWm1jdUhDQlpZdVhRcEF2Mzc5dUhqeEloY3VYTEFGV3FWTGwrYjk5OS9IeWNtSnNMQ3dYUHVGM1F6ckZNdnJjWFoyem5IRnlxd3lNek41N3JubmJucGNiNzc1SnMyYU5iTTk5L0h4dVNVOXhheWVmLzU1RWhJU2J0bjFicnUwTklpS01sYUFCS1AzbDU5ZndZNUpSRVJFUkFxY0FqQVJrY0lvNnhUSnpFd2pESXVMZzRTRXV6b01XN2R1SFdscGFXUmtaTkMrZlh2U3Mwd0pmZnp4eDZsVHB3NEEvL25QZit6T216WnRHb21KaWFTbXB0cXRDbmtyOWU3ZE8wL0h0VzdkbXJmZWVndUEzMy8vblpDUWtHekhmUFhWVjFnc0ZxNWN1WExUNDByL04wMmIzYi8vbjJEcVRpaGQybGg0UWtSRVJFU0tQQVZnSWlLRm5aTVQrUHNiRDRzRnJsd3hwa29tSkJpZld5d0ZQY0piNXY3Nzd3ZkF3OE1ESHg4ZkxCWUxaOCtleGNQRGc3NTkrK1o0bm8rUEQ0bUppU1FrSkZBcWg5WCs0dVBqaVk2TzVyNzc3cnR0VldMWFNrMU41Zno1OHc3M09UczdPMXgxY2NDQUFlemJ0NC9telpzemVQRGdmTjNQeGNVRlYxZFgyL01XTFZya2I4QlpXTWZtNnVxS2k0dkxEVi9IVHNtU3h0VEUyLzA5bTVscDNDTW1CbHhkalVVblJFUkVSS1JJVXdBbUl2SnZZaktCbDVmeEtGUEcrRU0vTWRFSXd5NWZocVNrZ2g3aFRYbnd3UWNKRHcvSGJEYitlUm84ZURCbno1NmxTNWN1bENoUklzZnpTcFFvUVhSME5KR1JrY1RHeGhJZEhjMlpNMmRzaitqb2FCSVRFd0ZZdkhoeGppRlpidWJQbjArNWN1WHlkVTc5K3ZWdFFWSnFhaXF0V3JYSzlmaGR1M2F4Yjk4K3pHWXpYYnQyemZjWXc4TENzbTB6bTgwOC9mVFQrYnBHMXFxeXI3NzZLdC9qeUZGQXdKMEpvMUpUaldveloyYzRmUnBjWEtCNDhkdC9YeEVSRVJFcHRCU0FpWWo4bXprNS9kTTNESXhWSksxQjJOV3J4c2UvVjBqOE56Q1pUTGJ3S3lJaWdwMDdkMUt0V2pXZWZmWloyekVYTDE3azlPblR0a2RVVkJRblRwd0FZTWlRSVE2djYrdnJTL1hxMVFrS0NycjlMK0ltZlBIRkZ3QTg4OHd6QkFZR0FrYXZzRysvL1phdFc3Znl3UWNmMk42ZnZISnpjK09OTjk3STgvRVJFUkgvcm1tVmpyaTZHdE1mejUwRE56Y2pCUFB6TTM1ZVJFUkVSS1JJVWdBbUluSTNNWnYvbVM1cGxaNXVINGhkdldyMFlTckVVeWN2WExqQXpKa3pNWnZOREJ3NEVLY3N3Y1hBZ1FNNWZmcTB3L1BLbENsRHJWcTFDQW9LSWlnb2lMSmx5eElVRklTN3U3dmROUXFqblR0M3NtL2ZQcnk4dk9qY3ViTnRlMlptSnV2V3JlUG8wYU9FaG9ieTJtdXZGZUFvLzBVQ0F5RTIxcWlXdkhEQmVOeEE1WitJaUlpSTNCMFVnSW1JM08zTVp2c3FNVERDcjZ0WGphbGkxa2RhbXYzSEFncklNak16bVRCaEFvbUppYno2NnF0VXJselp0aThqSTRNbVRab1FFeFBEUGZmY3d6MzMzRU5RVUJBeE1UR01IVHVXbWpWcjhuLy85MzkyMXdzTEMrT0hIMzVnMkxCaDNIUFBQWGY2NWVSSlJrWUduMzc2S1FCZHVuVEIyOXZidHM5c05qTjQ4R0Q2OXUzTDBxVkxhZENnQWJWcTFjcnp0YTljdVhKVHZjRCt0WnlkamUvNWxCU2pDdXppUlFWZ0lpSWlJa1dZQWpBUmthTElaQUlQRCtPUmsvVDBmOEt4OUhTajM1aTF1YmoxODJ1M3hjZmY5TkRtenAzTDc3Ly9UdkhpeFNsVHBneGZmUEVGcDA2ZElqSXlrb3lNRE9iUG41L3RIR3V3ZGZqd1lidnRPM2JzWVByMDZXUmtaUEMvLy8ydjBBWmdQL3p3QTVHUmtWU3NXSkUyYmRwazIxKytmSG02ZE9uQ1o1OTlSa2hJQ0hQbXpNSFQwek5QMTc3WkhtRC9hdDdlY09xVUVYeWRQdzhaR1VZd0ppSWlJaUpGamdJd0VSRnh6R3cySHJtRlpOZmF1Zk9tYnBtY25NdzMzM3dEUUZ4Y0hDRWhJWGI3R3paczZQQThiMjl2eXBRcHcrblRwN2w0OFNMKy92Nzg3My8vWSt6WXNXUmtaTkNsU3hmYXRtMTdVMk83WFdKall3a05EY1ZrTXZIbW0yL2k3Q0Nnc1Znc1BQWFVVNnhldlpyVHAwOHpaODRjQmd3WWNOMXJEeGt5QkJjWEZ4NTk5TkU4ajZkZXZYcWsvWXY2eHVYS1drbG5OaHNoYlh5OG11R0xpSWlJRkZFS3dFUkVwTkFvVnF3WTVjcVZJeVVsaGZMbHkxT2hRZ1hLbHk5dmUyU2RHbml0dW5YckVoNGV6cSsvL29yRlltSEdqQmxrWkdUdzRvc3YydlhVS2t3dVhyeklzR0hEU0V4TXhNL1BqN1ZyMTdKaXhRb1NFeE96UFN4WnBxU0doNGZUckZrejZ0U3A0L0M2SDMvOHNkM3pQLzc0STk5ak8zandJRzV1YnYvdW5tUEZpaGtyUUthbkc1VmZDc0JFUkVSRWlpd0ZZQ0lpVXFqTW1UUEhZUlhVOVR6ODhNT0VoNGN6Zi81ODR1UGpjWEp5b2wrL2ZyWVZKTVBDd2toTlRhVnAwNmI0K3ZyZTZtSGZrSTBiTjNMOCtIRUFMbDI2UkhoNHVNUGozTnpjOFBMeXdzdkxpNVNVRlA3NjZ5K21USm5DbkRsemNITnp5M2I4aWhVcmJzbjRQRDA5LzkwQkdJQzd1OUh2enNjSEVoS01TakNUcWFCSEpTSWlJaUozbUFJd0VSRXBWSElLdjlMVDB6bDgrRERlM3Q2VUwxOCsyMzZQdjZkcXhzZkg0K25weWZEaHczbnd3UWR0Ky9mczJjUDY5ZXZ4OHZMaWlTZWV1RDJEejRXamFZV3RXclZpNjlhdCtQcjZFaFFVUlBIaXhmSHo4OFBYMXhkZlgxKzh2YjN4OGZIQnhjWEZkazVpWWlLOWV2VWlPVG1aVTZkT0VSd2M3UEIrbnA2ZXJGeTU4b2JIZTljMHpyYzJ3QzlSd3ZpWWxBUjU3SjhtSWlJaUluY1BCV0FpSWxJb0pTVWxjZWpRSWZidTNjdmV2WHM1ZE9nUUtTa3BEQm8weUM0QXUzVHBFcUdob2F4YXRjcTJyWExseWp6d3dBTjIxenR6NWd3QWxTcFZ1ak12SUl2bzZHaEdqeDV0ZXg0YUdrcVhMbDB3bTgxTW5EZ3hYOWZ5OHZKaXdvUUpsQzVkR25kMzkxczkxTHRQc1dMR0ZFaHI2SldRb0FCTVJFUkVwQWhTQUNZaUlvWEcvdjM3K2Zubm56bHc0QUFuVHB5dzYzdmw2K3RML2ZyMXFWS2xDZ0FKQ1FsOCsrMjNmUFBOTnlRbkorUGg0Y0ZMTDczRTh1WEwyYnQzTDE5Ly9UWHQyN2NISURNems1TW5UK0xxNmtxRkNoVUFTRTFOemRmWTB0TFM4bldPazVNVFpyT1pYMy85bFlrVEozTGx5aFZhdDI3TmtTTkhXTFJvRWIvKytpc3Z2UEFDOWV2WHovZVVUT3Rya0R3b1ZzejRtSjV1VElkTVNJQXlaUXAyVENJaUlpSnl4eWtBRXhHUlF1UE1tVFA4K09PUEFQajUrVkduVGgzcTFxMUw3ZHExYlZWZnAwNmRZdWJNbWF4ZXZacVVsQlJNSmhNdFc3Ymt0ZGRldzkvZm44REFRRUpDUXZqc3M4OUlTMHVqUTRjT2JOeTRrWlNVRkdyVnFvWFpiUHpUMTZwVnEzeU5yWGZ2M3ZrNnZtSERoblR1M0ptUkkwZGlzVmg0OWRWWDZkU3BFNG1KaVV5Y09KRnQyN2JacXI4OFBEenc4L1BEYkRaak5wdHhkbmEyKzl6WjJabU1qQXlTazVOSlRrNG1KU1dGbEpRVWtwT1RhZEtrQ2UrODgwNjIrNmVrcERCanhveDhqZm11WkEzQWtwUEIxeGZPblRQQ01MTitCUklSRVJFcFN2VGJuNGlJRkJvTkd6YWtYNzkrMUsxYmw0b1ZLMks2cGxuNTJMRmoyYmh4SXdBbWs0bkdqUnZUc1dOSHFsYXRhanVtZWZQbVJFZEhzM0RoUWtKRFEvbjY2NjlKVGs0R3VPTzl2NnBXclVxVktsV29YNzgrblRwMUFvd3BqR1BIam1YMzd0MUVSRVN3Zi85K1ltTmppWTZPdnFGNzVOU3JLejA5bmUrLy8vNkd4MzdYc1BaUFMwMDFWb0Q4NnkrSWk0UFNwUXQyWENJaUlpSnlSeWtBRXhHUlFzUFgxOWUyYXFNanp6enpETC85OWh0UFBQRUV6ei8vUEdYTGxuVjRYT2ZPblNsYnRpeno1czNqM0xsekFEejY2S08wYk5uU2RzemF0V3R2N2VCek1IcjBhRXFWS3BWdGU3MTY5YWhYcjU3dGVYcDZPaGtaR1dSbVptWjdtRXdtVENZVFRrNU8yVDQ2V2dVUzFBVGZ4bVF5UWpEckZFaFBUNGlOVlFBbUlpSWlVc1NZTEZrYnJJaUlpTnlNblRzaHk4cUx0ME55Y2pMRnJOUGFyc05pc1hEMjdGbE1KaE5saWxEZnA4aklTSnljbkJ5dWxua25yMkhuRG54djVPakFBWEIxaFNwVmpPcXZFeWVnY21Ydzl5K1k4WWlJaUlqSUxXZTZkdnJJTlZRQkppSWkveXA1RGIvQW1DWVpGQlIwRzBkVE9GV3NXTEZRWEtQUWNIR0J0RFRqOCtMRmpUNWcwZEhnNTJkVWlJbUlpSWpJWGMrcG9BY2dJaUlpY2x0WnAwQmFsUzFyTk1VL2M2Ymd4aVFpSWlJaWQ1UUNNQkVSRWJtN1phMEFBL0QyaHNCQW94THMwcVdDRzVlSWlJaUkzREVLd0VSRVJPVHVaamFEeFFJWkdmOXNDd295Z3JEanh4V0NpWWlJaUJRQkNzQkVSRVRrN3ViaVluek1XZ1ZtTWhsTjhYMTg0Tmd4aUlrcG1MRmRJekl5a2wyN2RsSFkxaWlLaVltaFY2OWVoSWFHNW5oTVJFUUV2WHIxNHZ6NTh6ZDl2MjNidG5INTh1VjhuWk9Ra0pEcit4WWJHMHRTVXRJTmpTYzFOWlZqeDQ0QjhNa25uekJreUJEYnZ2eCtyWGJzMk1IczJiTWQ3cHM5ZXpZN2R1ekkwM1YrK3VrbnBrMmJSbUppWXI3dW41UEZpeGV6Zi85K2gvdGlZbUw0NnF1dmlJNk96dGMxVTFKU2lJK1B0OXVXbXBxYWJkdjFKQ2NuTTNYcVZLS2lvbkk5TGlrcGlZOCsrc2kyK3ErSWlFaFdDc0JFUkVUazd1WW9BQU53Y29KNzc0V1NKU0VxQ2c0ZGdoc01TRzZWYWRPbU1YejQ4RnNTSWwzcjh1WEx2UFhXVy9UcjF5L2ZRZENpUllzNGMrWU0vLzN2ZngzdXo4ek1aTkdpUlFRRkJWR3laTW1iR21kMGREUWpSb3hneTVZdCtUcHYrUERoZE83Y21jek1USWY3WDNubEZaWXZYNTdqK1ltSmlSdytmSml0VzdleWN1VktacytlemNpUkkrbmV2VHR0MnJTaFQ1OCtSRWRIRXhNVHc0RURCMnhqZmUyMTE0aUlpTWp6T1BmdDI1ZmpPSll2WDg2K2ZmdXVlNDI0dURnKytlUVQ5dTNiaDZ1ckt3Y1BIcVJGaXhaNWVqaHk1TWdSRml4WXdLWk5teHp1MzdoeEkvUG56ODkzc0xSOCtYSmVlT0VGdTIyYk5tM2l4UmRmNU9qUm8zbSt6bDkvL2NYMjdkdDUvZlhYK2VXWFh4d2VZN0ZZK09DREQxaTFhaFU3ZCs3TTF6aEZSS1JvMENxUUlpSWljbmZMS1FBRG94S3NRZ1ZqUmNpb0tEaDRFUHo5b1VRSm96cnNEcTRTR1JFUndiNTkrNmhac3liYnQyL1Awem4xNjljbklDQWdUOGZPbWpYTEZ0eXNXTEdDamgwNzV1bTh2WHYzc25yMWFpd1dDMTI2ZE1tMnYzbno1dHgvLy8yY1BuMmEwNmRQT3d4WmV2WHF4WXN2dnNpQ0JRdHl2RSszYnQwQVdMbHlKYzdPenJpNHVMQng0OFpzeDlXcVZRdC9mMys3YlJjdlh1VGd3WU8wYTljT0o2Y2IrLys3dTNidFl1ellzZG0yMTY1ZG16cDE2bEMrZkhsY1hWMXhkM2NuN2UvdkpVOVBUM3g4ZkFnSkNlSGd3WVAwN2RzWFoyZG5BSzVldmNxR0RSdXlYYzlhU1JZZUh1NXdITWVPSFhPNDc2bW5uZ0tNc0hIOCtQR2twcWJ5M252djRlcnFhanRtMUtoUmxDOWYzdUYxTjJ6WXdNS0ZDeDN1VzdObURTYVRpYlp0MnpyY3YzSGpSa3FVS0VIZHVuVWQ3cytQRFJzMlVLbFNKWUtEZy9OOFRzV0tGWmsxYXhiRGhnMWozTGh4dUx1NzA2QkJBN3RqUHYvOGM3WnMyY0xMTDcvTTAwOC9mZFBqRkJHUnU0OENNQkVSRWJtN1dRT3dyQ3RCWHN2WDErZ0pGaE1Ec2JGdzhhTFJPOHpmSHp3OXdkM2RlTnltUU96Y3VYUE1tREVEZ1AzNzkrYzRGZTFhbzBhTnlsTUF0bXJWS2lJaUltalNwQWtYTDE3a2l5KytvSGJ0MnRTcVZTdlg4K0xqNDVrNGNTS1BQdm9vM2JwMXN3VjBwaXp2dzlXclYzbjMzWGRwMmJJbDdkdTNaK3ZXclRSdTNOanVPbjUrZm9BeHphNWl4WXFBTWQwek9EaVl0TFEwSWlNajZkYXRHeGN2WGlRc0xJejA5SFJDUWtJY2ptbkNoQWs4OU5CRGR0dXMxV0wvK2M5L2NxeHlBdmppaXkvNDRvc3ZITzVidVhJbEF3Y09wSFRwMHBRdVhab3Z2L3lTaUlnSVB2endRN3ZqUER3OFNFdEx3Mkt4NE92cnk2UkprNWc0Y1NMZmZmY2RVVkZSakJrekJqYzNOeElTRXBneVpVcU9ZOGxwMy9idDJ4MEdvTllBYlByMDZmenh4eCs4Kys2N1ZLNWMyZTZZd01CQXlwVXI1L0M2MTRhRzhFOEl0MjdkT3NxVUtjT2VQWHZZczJjUFlJUk8xYXRYSnlvcWlvTUhEMUt0V2pXSGxXc0JBUUU4OXRoamdQRjl0bkxsU3ViT25ldHdETEd4c2Z6MjIyKzg4ODQ3RHZmbnBrU0pFbno0NFllRWhZVlJ2MzU5dTMzZmZQTU5peGN2cGsyYk5uVHYzajNmMXhZUmthSkJBWmlJaUlqYzNaeWRqZURLVVFWWVZrNU94dXFRZ1lGdytUSmN1R0FFWWJHeHhuNlRDWW9WTXdJMUp5Zmp1dFpIaVJMZzVuWkR3MHRLU21MRWlCR1lUQ1k4UFQycFZhc1dZOGFNc1F1aEVTWGFBQUFnQUVsRVFWU1pzdnI1NTUrWlBIa3lsU3RYcGw2OWV0ZTkvczZkTzVreFl3YUJnWUVNR0RDQXhNUkUrdlhyeCtqUm8vbm9vNDhvVzdac2p1TWFQbnc0QVAvdi8vMC9FaE1UbVRadEdpKzk5Skl0WkxCWUxBd2NPSkMwdERTNmR1M0syYk5uK2V5enp5aGV2SGlPUWRTSUVTTUE2TjY5T3g5Ly9ERlJVVkcyNnkxY3VKQ1VsQlRHalJ0SHc0WU5iZWZFeHNiU3JWczN2THk4cUZHalJyWnJybG16aGdZTkdsQzllblhtejUvdjhMN1dxWXp0MnJWenVOL1QwOU1XTWdGMmxWVlplWGg0WUxGWVNFMU54YzNORFJjWEY0WU9IWXFIaHdkK2ZuNjQvZjE5RUJBUXdOcTFhN09kdjJEQkFoWXZYdXh3WDRzV0xYamxsVmRzMVhCWldTd1dQdm5rRTFhdFdrWDc5dTE1NG9rbnNoM1RwMDhmaDJQT1NkWVFMakV4MGU3NXM4OCtTL1hxMVZtMWFoVUFodzhmNXZEaHc5bXUwYUJCQTFzQWR1blNKU0lqSTNPODN3OC8vRUJtWmlZZmZQQUJIM3p3UVk3SE5XN2NtT3JWcXpOdjNqeUgrM1Bxb2ZiOTk5L3ovZmZmWjl2dTZMMFdFWkdpUndHWWlJaUkzUDFjWEs0ZmdHWGw3VzA4QUZKVGpkNWdTVWx3OWFwUlNaYVdacXdxbVpFQm1abEcrSFVEQVZoeWNqSWpSNDdrMUtsVGhJU0VjT1hLRlVhTkdzV0VDUk1ZTkdnUVp2TS92NnBsWkdRd2YvNTh2djc2YTJyVXFNSFlzV1B4OFBESTlmcTdkdTFpNU1pUkZDdFdqREZqeHVEdDdZMjN0emREaHc1bDJMQmhEQm8waUlrVEp6cXNHbHEyYkJtblQ1OW02dFNwZUhwNjR1bnBTYWRPblZpNGNDRVBQUEFBZGV2VzVkS2xTelJxMUlqLy92ZS9sQ3haa3BJbFM5S3FWU3RtenB4Snc0WU44Zkh4eWZON2NmVG9VY0xDd2loYnRpeWZmZllaRHo3NG9PMzFUNXMyamRUVVZBWU1HSkR0Tlo4NGNZSkRodzR4ZGVwVVRDWlRqaFZRQUw2K3ZybnV6d3ZyL2E5ZXZXb0x1MHdtRXdNSERuUjQvT3JWcTJuUW9BSEZpeGNIb0VtVEp2ajYrbVk3TGlrcGliZmVlb3M2ZGVxUW1abEpjbkt5M1d1ZE0yY09LMWFzNE1rbm42UkhqeDc4L3Z2dkhEdDJqR2VlZWNaMnpJMU1nV3pkdWpWZHUzYTEyMmJ0MjVXWW1FaFlXQmhObWpSaDZOQ2gyYzV0MjdZdEx0WUt5K3RJVEV6aysrKy81OTU3NzgzV1MyN2Z2bjFzMnJTSmpoMDc0dVBqUTFCUUVJR0JnWlFxVlNwUDF4WVJFY2tMQldBaUlpSnk5M054eVgwS1pHNWNYWTNIMzlQNGJwV2twQ1RlZmZkZGpoNDl5bnZ2dlVlZE9uVUFlT2VkZDVneVpRcC8vZlVYUTRZTUlUQXdrS05IanpKbHloVCsvUE5QV3Jac3lSdHZ2R0VMWDNMeTg4OC84K0dISCtMcTZzcjQ4ZU9wVkttU2JkOUREejNFdSsrK1MwaElDRys5OVJidnZmZGV0bWxsTDczMEVwVXFWY0xKeWNtMit0NWpqejFHU2tvS3ZyNitSRVZGc1diTkdwWXVYY3I4K2ZOdHg3UnExWXFBZ0FEaTQrTnRxLzJWTGwzNnV1TzFUc3NjUEhnd1BYcjBZTjY4ZWZUdTNadXZ2LzZhN2R1MzA2bFRKN3VxTUN2cnRMeDc3NzBYTUpyOVg3cDB5ZUU5NHVQanM2MGs2T3ZyaTQrUFQ0NFZhemx0Zi9IRkYzTjhMWjA3ZDZaTGx5NGtKU1d4Y09GQ2xpOWZ6a2NmZllTSGh3ZWhvYUg4K2VlZnRHN2QycTdLYk9YS2xTeFlzSUR3OEhDKyt1b3JWcTFheGR0dnYyM3JkZlhBQXcrUW5Kek1tMisrU1VaR0JqTm56aVF4TVpHV0xWdmFycEhmS1pBQUxpNHVEZ001Z0srLy9wcms1R1JlZWVVVlcyK3pyREl5TXV4QzJ0d3NYNzZjSzFldTRPUGp3M1BQUFdlM0x5a3BpVTJiTnZIY2M4L1poYWJXNmJKV3NiR3hUSnMyamFlZmZ0cHVtbTFjWEJ5alJvMmlYYnQyTkczYU5NZnFTUkVSS2RvVWdJbUlpTWpkejJ6T1h3WFlIZUR1N3M2OTk5NUwrL2J0ZWZUUlIyM2JyZFZVSVNFaDlPalJnenAxNnJCanh3NktGeS9POE9IRGJkUE5jcEtXbHNiczJiUDU3cnZ2OFBQelkrellzZHgzMzMyQUVSUTRPenZqNit0TDA2Wk5jWE56NC8zMzMyZm8wS0cyL2tuV3FxTno1ODQ1YkFvUHNHVEpFcnZuanZvdVpaMktPSFhxVk82Ly8vNWN4OTIzYjErY25Kd29VYUlFQXdZTVlOeTRjVnk0Y0lFTkd6YlF1blZyWG4zMTFXem4vUFhYWDlsV1lGeTFhbFdPVStjY1RaSHIyclVySFR0MnBHL2Z2bmJiTjJ6WVlHdHNuOVd4WThmNDZhZWZlUGJaWndrTURIUjRuK3JWcXdOR3RkaUVDUk40ODgwM0NRa0p3ZDNkbmYvOTczK01HemN1MnhSTGk4VmkrN3hWcTFZY09IQ0FvVU9IMHJadFcvcjM3MC85K3ZWdEllV0tGU3M0ZWZJazc3Ly9QcDZlbnJiejhqc0ZNamRwYVdsczNicVZwazJiVXFWS0ZZZkhaR1JrNUtrQ0xEWTJsdVhMbCtQczdNeGZmLzJWYlg5Y1hCeHVibTQ1Vmd5bXA2Zno3YmZmc21qUklwS1Rrd2tPRHJZTHdDNWN1RUJ5Y2pJVEpremd5eSsvcEhQbnpqeisrT01Ld2tSRXhJNENNQkVSRWJuN21jM0c5TVZDeEdReThmYmJiMmZibnBHUlFVcEtDbVhMbG1YdjNyMzg5dHR2Z0JHcWVIcDZrcDZlbm1QVnphRkRoNWc4ZVRJblQ1NmtjdVhLakI0OTJpNmthZCsrUGVYS2xiT0ZVNDBiTjJiYXRHbU1HVE9HNzc3N2pnMGJOdENoUXdlZWZ2cHBLbGFzZU4zZVNjdVdMV1BPbkRuNTZyRVVFeE5qK3p3Nk90cjJ2RXlaTXJidGpSbzFvbXJWcXF4ZnY1N0F3RUNIcTArQ3NmSmZSa2FHdzMyclY2KzJxMXBxMGFJRnI3NzZLcDA2ZGJMYlpuVnRWVkprWkNRSER4N010bjNYcmwzODlOTlBQUERBQXpScTFNaTIvZWpSbzJSa1pOakNScXNLRlNyUXAwOGZwa3laZ3Rsc1p0aXdZVHo0NElQWnhtc053TXhtTTM1K2Zvd2JONDZ2di80NlcxQjIrdlJwRml4WVFNdVdMVzJMQVhoNWVkR3dZVU5lZU9FRlNwUW80ZkQ5T0hqd29NTlZOWFBpNHVMQzNMbHpPWHYyTENOR2pLQjM3OTdjYzg4OWR1TzFXQ3g1Q3NCV3JGaEJSa1lHTDcvOE1sOSsrU1ZKU1VsMjB6dFBuanhwZCsyc3RtN2R5dHk1Y3psOStqVFZxMWZualRmZXlMYUNaSEJ3TUxObnorYm5uMzltd1lJRmpCOC9uaVZMbHZEYWE2OWxxMndVRVpHaVN3R1lpSWlJM1AzTTVodWZBbmtIeE1YRnNYZnZYclp2Mzg2MmJkdTRmUGt5cFV1WHBtZlBudFNyVjQ4ZmZ2aUJpSWdJTm0vZWpKdWJHelZyMWlRNE9KaUtGU3NTRUJCQWlSSWwrT21ubjFpOGVERVdpNFZubm5tRzNyMTdYM2ZhSVJoVEJ6Lzk5Rk0rKyt3emZ2amhCMmJQbmsxbVppWXZ2ZlFTWVBSdXVuanhvc056clZNY3I1MVdtTlcxVS9JR0R4NXMrOXhSVmRmMjdkdjU5Tk5QdVhEaEFpKy8vREpoWVdGMDd0eVpaczJhMGF4Wk0yclhybzJUa3hONzkrNGxJaUtDcGsyYnNuNzkrbHhmWTJabUpvRERhWHo1WlEyWXNnWjVpWW1KakJzM2p0allXRUpEUSsxNlYrM2R1NWN2di93U2dHTEZpdG1tdWxwWFlMUTZmUGd3SnBQSmJydTFJc3E2c21acWFpcmp4NDhuTlRYVkxqQXFWNjRjNDhhTnkzWGM1Y3FWeTlaN0N5QWhJU0hIeHZYdTd1NTRlWG14Yjk4K1Jvd1l3WXdaTTJ6QlZmcmZQMDk1Q2NEYXQyK1ByNjh2RHozMEVJc1dMV0x2M3IyMjZhd1dpNFdqUjQvU3BFa1R1M01PSERqQTdObXpPWERnQUtWS2xXTHc0TUUwYTlZc3g2b3VrOGxFaXhZdGVPeXh4MWkyYkJsTGx5NWx5SkFoTkdqUWdISGp4cWthVEVSRUZJQ0ppTWd0NU9Sa05BUjNjaXJva1VoaFVoaStKMXhjakhFVWhySDhMVHc4bk45Kys0MWp4NDV4OXV4WkFMeTl2WG40NFlkcDFxd1o5ZXJWdytudnNRNGNPSkRldlh1emVmTm1ObTNheE42OWU5bTFhNWZ0V2pWcTFLQnIxNjZzWDcrZU45OTgwMkdGVVc3YzNkMTU0NDAzYU5teUpkOSsrNjFkMVZORVJBUXpaODdNOVh4SFV5Q3RycTBPbXp0M0xnQTllL1prOWVyVlJFVkYwYk5uVHpadTNNaXlaY3M0ZE9nUXRXclZZdHk0Y2R4enp6MDgvL3p6TEZxMGlGV3JWaEVlSG82SGh3ZDkrL2JsMkxGalBQend3eno4OE1NT0E3Q29xQ2hiNEpXU2tnSVkvY0Z5QytzYzJiQmhBOGVQSCtmWXNXUDgrZWVmTEZpd0FKUEp4T25UcHdFakNCbzNiaHpSMGRIMDY5ZlBGbjdGeGNVeGI5NDgxcTVkUzQwYU5Yajc3YmNaTW1RSUsxZXVwRk9uVG5ZckxtYmxhSHR3Y0RBUFAvd3dVNlpNNGRpeFkzYjdkdXpZd1pBaFEvTDFta0pEUXdrS0NnS01yKysxMDBpektsMjZOSU1HRFdMNDhPRk1talNKa1NOSDJsNDM1THhhWmxhK3ZyNjBiOThlaThXQ3Y3OC9XN1pzc1FWZ2h3NGQ0dXJWcTdaZzBDb3BLWWxUcDA3eDZxdXY4c2dqaitEbTVtYjdPYm1lWnMyYTBhUkpFNzc4OGt0S2x5NnQ4RXRFUkFBRllDSWljaXU1dVJuVHpMTDBwQkhoNnRVYldpSHhsckpPR1V4TEsvaXgvTTNEdzRQZHUzZHozMzMzVWE5ZVBTcFZxc1I5OTkxbkM3MysvUFBQYk9kVXFsU0pTcFVxa1ptWnlkR2pSM0Z5Y3VMRWlSTzBhdFdLU3BVcU1YLysvSnVxY3FwYXRhcGRoVlpXanFZNTVqWUY4cnZ2dm5NWW5HVWRuN096cyszNWdRTUh1SFRwVXJaS0gxOWZYMTUvL1hVNmR1eElXRmdZNjlldnAxNjllbFNyVmcxZlgxOSsvLzEzaCtQdDJiT253L0V1VzdiTTRmR2JObTNpMUtsVG5EcDFpc2pJU0U2ZE9nWEErUEhqQVNoVnFoVFZxbFhEeGNXRk1tWEtjT0xFQ1RJek0vbmdndy9ZdVhNbjdkcTE0OWxubjdWZEx5MHRqVC8rK0lPK2ZmdlN0bTFiVWxOVDhmZjNaL1hxMVhUcTFDbmJlelo4K0hDMmJkdkd4SWtUZWVDQkI3S043N1BQUGlNaUlvSk9uVHF4YU5FaTIvWmF0V3JaOVZ0ejVJY2ZmbURGaWhXMjQwcVhMbTNiOTloamo5bU5HMkRBZ0FGMnp4czFha1NiTm0zNC92dnZXYmx5SmUzYXRTUHQ3NTU2ZVYwRkVvd3FyVWNlZVlSMTY5YlJwMDhmUER3OGlJaUl3TW5KS2RzQ0J3ODk5QkNMRnkvbTNMbHpEcitXMS9QV1cyOHhaTWdRdTk1cUlpSlN0Q2tBRXhHUlc4ZlBEODZmVndBbTlzNmZ2K1VyS09hYk5RQkxUeTgwQWRqamp6L09ZNDg5aHNsazRyUFBQbVBXckZuNXZzYTFJY3F0bU9LWFY5SFIwZno0NDQ4QUxGNjhtRmRlZVFVd3BnTjZlSGdRRXhOakMvUHlvbHUzYmxTdVhKbVFrQkJDUWtJY0h0TzNiMTliQlZsT09uVG9RSWNPSGJodzRZSnR1dUxPblRzWlBIZ3dreVpOb203ZHVyWmpYM3JwSmR6ZDNRRllzR0NCclRvc0lDQUFIeDhmNHVMaW1EQmhBc0hCd1hZckpWYXJWbzFmZi8yVnNXUEhzbm56WmxxMmJFbS9mdjNzeGhFUUVNRENoUXN4bVV4WUxCWW1UWnJFeFlzWHNWZ3NuRHg1a2dvVkt0aU90VmdzSERseUJJQXRXN1k0RE1DdVhyMUtreVpONk5LbGkxMEFscDZlbnVNS2oxYlcxMmc5TG1zZnVSSWxTbHgzZ1FLQUhqMTZzSDM3ZHRhc1dVT2JObTFJVFUwRkhGZUFwYVNrOE8yMzMvTDExMTluMi9mTU04L3c0NDgvOHYzMzM5TzZkV3NpSWlKbzFLaVJ3NVVvcmVNRytQRERENmxac3liSnljbTBhOWVPa1NOSDh2REREd1B3NUpOUE1talFJSm8xYTJaN2JxWHFMeEVSc1ZJQUppSWl0MDVBQUJ3NEFKY3ZnN2QzUVk5R0NvUExseUVoQVdyVUtOaHhXS3RVQ2xrZnNHdi9PTTlyQ1BiZGQ5L3gwMDgvM1k0aDVjbmh3NGNaT25Tb0xhQUlDd3NqT1RtWmJ0MjZNV2pRSUk0ZVBRcVFyNm1ZYm01dXRnQ3ZYNzkrZHFzYkFreWFOQ25QMTVvMGFSSzdkdTNpazA4K3djL1B6MVpOVjZsU0pidmpzZ1kwZmZyMHdjWEZoZURnWUx5OHZKZ3laUXJoNGVHMlJ2TloxYTVkbS9YcjE3TjU4MmJhdG0zTDY2Ky9iZ3U2NEordnE4bGtJak16a3lsVHB2RHJyNy95MWx0djhkRkhIM0g4K0hHN0FHei8vdjNFeGNWUnIxNDlJaUlpNk42OWU3YlgzNkZEQi96OC9MSjl6MXhidlpVYjY3RVBQZlFRRXlaTXlQTjVZSVJSNDhlUEp6QXdFQ2NuSjl1MDBxeDk1cTcrdmRCRTE2NWRPWC8rdk1OUXEzTGx5alJxMUlpdnZ2cUtxS2dvRWhNVGVmSEZGNjk3Znljbko1eWRuVzJocXNsa3NndDhyZnRGUkVSeW9nQk1SRVJ1SFdkbnFGQUJUcHlBU3BVVWdoVjFseS8vODcxUTBIK1lacDBDV1loVnJWbzFUOGRkcitMblZtcmV2TGxkUmRLS0ZTdVlPM2N1cjd6eUNtNXVic3laTTRjSkV5WXdjT0JBVHA0OFNaOCtmVWhPVHNiRHc0UHExYXZmMEQwZmYveHhpaGN2YnJjdFB3SFlzODgreXkrLy9NS1FJVU9ZT0hFaW16WnRva0tGQ2c0REdhc0dEUnJrNmRyNzl1MnpWV0RWclZ1WC92MzcyL2FkT25XS29VT0hNbURBQUI1ODhFRmJCZG5CZ3djWk0yWU10V3ZYNXFPUFB1TENoUXQyMTF5NmRDbCtmbjRNR2pTSXJsMjdzbWpSSW5yMzdtMTNUTmJHK3RlZW01R1J3Yng1ODJqY3VMSERhcTV2di8yV3BVdVhzblRwVWlCdmZic2N5UnJhSlNjbkEvOEVZQmFMaFUyYk5nRkdPRFYyN0ZpT0hUdkc1NTkvbnUwNnI3LytPajE2OU9Dbm4zN2lrVWNleVZNRm1vaUl5TTBxSEYxZ1JVVGs3dUhqQXhVclFtUWtuRHdKVjY0WWpjZWxhTWpNTkw3bUowOGEzd09GSlFqTk9nVlM4c1hMeTR0eTVjcHg3dHc1aGc0ZHl0eTVjK25mdnorZE9uV3lIVk91WERtbVRwM0tpUk1uR0Q5K1BFbEpTZHgvLy8wT0szTE9uajFyYTJZZUZSV1Y1OGJtK1ZHbFNoV0dEUnZHaVJNbjZONjlPNGNQSDZaRml4WTNkYzJNakF5V0xGbkNPKys4ZzhWaW9YcjE2dXpidDg5dS9HZk9uT0hjdVhPa3A2Y1RGUlZGOSs3ZE9YUG1ERk9tVE9HaGh4N0MxZFVWazhsRVJrYUc3WnhmZnZtRmJkdTIwYUZEQjBxV0xNbHp6ejNITjk5OHc4NmRPL00wcnVMRmkrUHI2OHRmZi8zRmxDbFR1SFRwRXNXTEY3ZDdXQ3Yxck0rOXZMeHU2cjBBWTZvckdDdGJnaEY2Tld2V2pJY2ZmcGg1OCtiUnFGR2pITTlOU2txeW5YZjU4bVhiYXFJaUlpSzNreXJBUkVUazF2UHhNYWE4blR0bkJDRXBLUXJCaWdvbko2UEhscCtmOFQxUTBKVmZWazVPeHFPUVY0QVZSc25KeVN4WnNvUmx5NWJoNysvUGxDbFR1TysrKzdJZFY3WnNXVDcrK0dNbVRackUrUEhqV2I1OE9SMDZkS0J4NDhaMnZjQ0dEaDFxK3p5MzFTTnZWcU5HaldqUm9nWGg0ZUdBTVcwek1qS1NpaFVyNXZ0YWYvenhCek5tekNBeU1wSUhIbmlBOTk1N2owdVhMdEduVHg4bVQ1N014SWtUTVp2TkhEOStIREFxK2Z6OS9lbmR1emRObWpTeEJVNHhNVEZZTEJaOGZId0EyTHQzTDVNblQ2WjY5ZXEwYTljT2dJNGRPL0xycjc4eWV2Um9SbzBhNWJBZjJMVmNYVjBaUFhvMC9mcjFZL0xreWN5YU5jdHVxbVJ1amVCWHJGakJpaFVyOHYyZVdLZTVXbDhMUUpjdVhjak16TXgxS3VMV3JWdjU0SU1QQUdqZHVqVS8vdmdqUFh2MnBIZnYzbmFMSDRpSWlOeHFDc0JFUk9UMmNIYUdvQ0RqSVZJWXVMZ1UrZ3F3bTYxU3VwVXVYTGpBeXBVcitmSEhIN2x5NVFxdFc3ZW1SNDhlZUhoNDVIaU9sNWNYbzBlUDV1ZWZmMmIyN05tTUhqMmE0c1dMMjhJTmdQbno1MU91WERuYk9kSFIwYno5OXR0MjE5bThlWE8ySGxqNWNlREFBUllzV01DZVBYdTQvLzc3cVZpeEl1SGg0V3phdElscTFhclpwdDNkZSsrOXR0ZHorZkpsOXUvZmo0K1BEMDVPVGh3NmRNaFdwV1R0MFRWdzRFQ2VmUEpKVENZVGZuNStkTzdjbWM4Ly81eVJJMGZTczJkUHRtL2ZUbEJRa0cySzZwTlBQc24yN2R2eDl2WW1JeU9EeFlzWFl6S1pxRk9uRGovOTlCUFRwMCtuUklrU2pCNDkyaFlhdWJtNU1XN2NPQVlNR01DUUlVTjQ4Y1VYZWZubGwzTjkzOEZZTFhQOCtQSDQrZmx4NHNRSjB0TFNjSE56SXkwdGpWOS8vVFhIOTdObXpaclpxclhtelp0bjkzelpzbVhFeHNaU3Brd1p2TDI5aVkyTlplblNwWmpOWnFwVnEyWTc3dHErWEZsZHVYS0YyYk5uRXg0ZVRxbFNwUmc3ZGl6MzNudXZiVnBvU0VnSVM1Y3U1ZVdYWDZaSmt5WTg5ZFJUZHVkZnV6TGxxRkdqN0o1ZnUzakN0R25UbURadEdnQlRwMDdWTkVzUkVWRUFKaUlpSWtXRTJWem9BN0RCZ3dmbjZiZ05HemF3YmR1MjJ6cVdQLzc0Z3lWTGxsQ3JWaTE2OXV5WnIzNWVUenp4QkkwYk4yYnAwcVdFaDRkVHMyWk5BTWFPSFp1dGwxVlFVRkMyMVFKbnpKaHhRMlArNmFlZitQNzc3emw4K0RBZUhoNzA2TkdERjE1NEFXZG5aNTUvL25tKysrNDdmdjc1WitiUG53OFlnWTJ2cnk5MTY5Wmx3SUFCakJneHdxNWFxblhyMW9EUmdQNlpaNTdKTm5Xd1k4ZU9KQ1ltc256NWNuNzc3VGZBV0MzUnltUXlNWDM2ZEdKall3RXdtODMwNmRPSHRXdlhzbWpSSXFwWHI4Nm9VYU95OVhRTENBaGcyclJwakJremhpVkxsbkQ4K0hIR2p4OS8zZGR2clc1YnVuUXB5NWN2dDl2WG9VTUhoK2RVclZvMTI3NXJBN0NVbEpSc1ZXSnVibTcwNzk4L1QvM29ObTdjeVBUcDA0bVBqNmRSbzBhODg4NDd0bjVzVFpzMnBVYU5Hbno4OGNkczNicVY5OTkvbitEZ1lONTk5OTFiVmcyV05YQVZFWkdpU3dHWWlJaUlGQTFtTTZTbUZ2UW9IS3BYcng3T3pzNDBiOTQ4VDhmNytmbFJ1WExsMnpxbXBrMmJVclpzV1lLRGcyL29mQThQRDdwMTYwYm56cDB4LzkyRExiZStVQUQzM0hNUHJWdTNwbWZQbnRrcW5xWk5tK2J3TlRzN08rUGk0b0xKWk1MZjM1LzQrSGk2ZHUxSzI3WnQ3UUtyc21YTDh2cnJyOU9uVHg4T0hqekluajE3T0hic0dPZlBuN2RWdGsyWU1JRXJWNjZRbVpsSmlSSWxiRlZESnBNcHg3NVp2WHYzcG1uVHB1emN1WlBBd0VEKzg1Ly8yTzBmUDM0OGlZbUpPRGs1VWFGQ0JieTh2RGgvL2p4bXM1bjI3ZHZiM3B0cmxTcFZpbzgrK29qVnExZnoyR09QMmUxNzZxbW5jdjM2dDIzYmx0cTFhMk94V0RDWlRBUUVCRGc4L3YzMzN5Y3dNRERiOXREUVVMdUtzZWVlZTQ1SEgzMlVsSlFVMHRQVE1adk5sQ3RYN3JwVmFWWUJBUUc0dXJyeTdydnY4c1FUVHpqY1AzcjBhUGJ1M2N1WFgzNUp4NDRkcVZXclZwNnVMU0lpa2xjbVMyNU5BVVJFUkVUdUZpZFBRbnc4MUs1ZDBDTVJLWEl5TWpKeTdRMG1JaUp5czB6WEtSM1dLcEFpSWlKU05Qd0xwa0NLM0swVWZvbUlTRUZUQUNZaUlpSkZnNHNMV0N4YUNWSkVSRVNrQ0ZJQUppSWlJa1dEcTZ2eHNaRDJBUk1SRVJHUjIwY0JtSWlJaUJRTmJtN0dSd1ZnSWlJaUlrV09BakFSRVJFcEdsUUJKaUlpSWxKa0tRQVRFUkdSb3NIWjJYZ29BQk1SRVJFcGNoU0FpWWlJU05IaDZxb0FURVJFUktRSVVnQW1JaUlpUlljQ01CRVJFWkVpU1FHWWlJaUlGQjBLd0VSRVJFU0tKQVZnSWlJaVVuUVVLd2JwNmNaRFJFUkVSSW9NQldBaUlpSlNkQlFyWm54TVRpN1ljWWlJaUlqSUhhVUFURVJFUklvT0JXQWlJaUlpUlpJQ01CRVJFU2s2WEYzQjJWa0JtSWlJaUVnUm93Qk1SRVJFaXBaaXhlRHExWUllaFlpSWlJamNRUXJBUkVSRXBHZ3BWa3dWWUNJaUlpSkZqQUl3RVJFUktWcmMzU0UxRlRJekMzb2tJaUlpSW5LSEtBQVRFUkdSb3NYZDNmaVlsRlN3NHhBUkVSR1JPMFlCbUlpSWlCUXRucDdHeHl0WENuWWNJaUlpSW5MSEtBQVRFUkdSb3NYWjJhZ0NTMHdzNkpHSWlJaUl5QjJpQUV4RVJFU0tIaTh2QldBaUlpSWlSWWdDTUJFUkVTbDZ2THdnUFIxU1VncDZKQ0lpSWlKeUJ5Z0FFeEVSa2FMSHk4djRxQ293RVJFUmtTSkJBWmlJaUlnVVBhNnU0T0tpQUV4RVJFU2tpRkFBSmlJaUlrV1R0emNrSkJUMEtFUkVSRVRrRGxBQUppSWlJa1dUbngra3BzS1ZLd1U5RWhFUkVSRzV6UlNBaVlpSVNOSGs2d3RPVG5EeFlrR1BSRVJFUkVSdU13VmdJaUlpVWpRNU9SbFZZQXJBUkVSRVJPNTZDc0JFUkVTazZDcGUzSmdHbVpSVTBDTVJFUkVSa2R0SUFaaUlpSWdVWFQ0KzRPeXNLakFSRVJHUnU1d0NNQkVSRVNtNlRDYnc5NGU0T0xCWUNubzBJaUlpSW5LYktBQVRFUkdSb3Exa1NXTWFwS3JBUkVSRVJPNWFDc0JFUkVTa2FQUDBCQzh2T0hldW9FY2lJaUlpSXJlSkFqQVJFUkdSd0VDakVmNmxTd1U5RWhFUkVSRzVEUlNBaVlpSWlQajZHbFZncDArckY1aUlpSWpJWFVnQm1JaUlpQWhBMmJLUWtxS3BrQ0lpSWlKM0lRVmdJaUlpSW1EMEFpdFpFcUtqamVtUUlpSWlJbkxYVUFBbUlpSWlZbFd1SExpNXdZa1RrSkZSMEtNUkVSRVJrVnRFQVppSWlJaUlsWk1UVks0TXFhbnc1NStRbVhsSGJ4OFpHY211WGJ1d0ZMSStaREV4TWZUcTFZdlEwTkFjajRtSWlLQlhyMTZjUDMvK3B1KzNiZHMyTGwrK25LZGpFeElTYnZwK3QxTmhINS9WNHNXTDJiOS92OE45TVRFeGZQWFZWMFJIUjkrMmU3LzY2cXNPOTFrc0ZzTER3MGxOVGIwdDk3NVRJaU1qT2FmcDFTSWlCY3BjMEFNUUVSRVJLVlRjM1kwUTdOZ3hJd1M3OTE1d2RyNGp0NTQyYlJwSGpoemg4ODgvcDFTcFVyZjAycGN2WDJiWXNHR2twYVV4ZWZKa1BEdzg4bnp1b2tXTE9IUG1EUC85NzM4ZDdzL016R1RSb2tWVXFGQ0JraVZMM3RRNG82T2pHVEZpQkFNSER1VEpKNS9NOWRqUTBGQldyMTdOM0xsejhmTHlBdURpeFl0Y3ZIaVJxMWV2a3BTVVJHSmlJbGV1WENFeE1aR0VoQVRpNCtPSmo0OG5MaTRPazhuRXJGbXo3SzY1Wjg4ZWpoOC9mc1BqcjFLbENyVnIxLzVYak0vcXlKRWpMRml3Z09lZmY1NmFOV3RtTzJmanhvM01ueitmKys2N2o2Q2dvQnUrZDA0dVhicVVZN2gyNE1BQnBrNmR5cnAxNnhnN2RpekZpaFhqM0xsei9QNzc3M20rZnRidjI0eU1ER0ppWW9pS2l1TFBQLy9reUpFakhEbHloTTZkTy9QVVUwL2xhOXdSRVJIWnRnVUZCVkc5ZW5XN2JiLzk5aHREaHc3bDJXZWZwVisvZmpsZXoyS3hjUG55WlJJVEUyM2ZBN0d4c1p3OWU1YUFnQUNlZSs0NTI3Z2RlZXl4eDNDK1EvK3RFaEg1TjFJQUppSWlJbkl0WDE4akJEdCtIQTRlTkQ3UFIyQjBJeUlpSXRpM2J4ODFhOVprKy9idGVUcW5mdjM2QkFRRTVPbllXYk5tY2VEQUFRQldyRmhCeDQ0ZDgzVGUzcjE3V2IxNk5SYUxoUzVkdW1UYjM3eDVjKzYvLzM1T256N042ZE9uYWRHaVJiWmpldlhxeFlzdnZzaUNCUXR5dkUrM2J0MEFXTGx5SmM3T3pyaTR1TEJ4NDhac3g5V3FWUXQvZjM4QUdqZHV6SklsUzVnNWN5YURCdzhHSUR3OFBOdDlUQ1lURm91RmloVXI0dTN0alkrUEQxV3FWTUhYMTVlTWpBeTcwT0NYWDM3aHh4OS96TU03NDlpenp6NXJDNWdLKy9pczFxeFpnOGxrb20zYnRnN1AyYmh4SXlWS2xLQnUzYnE1WHR2UjF4N2doUmRlb0hmdjNqYzAzcG8xYS9MZWUrOFJFaExDc0dIREdEOStQSWNQSDJiU3BFbDV2c1ovLy90ZndzTENXTHAwS2VmT25TUGo3K25ObnA2ZVZLcFVpVWNlZVlReVpjb0FzRy9mdmx5dlZiSmtTUUlEQXdFSUNRbkp0ditwcDU2eUM4QlNVMU9aTldzV1pyT1pzTEF3MnJWcmwyT0llT2pRSWQ1ODgwM2JjM2QzZDN4OWZmSDM5eWN4TVJFd3FpUG56SmxqRnpRbkp5ZVRtSmhJbzBhTmNIZDN6OHRiSWlKU0pDa0FFeEVSRVhIRXp3K3FWVE5Dc0VPSGpBYjVnWUhnNm5yTGIzWHUzRGxtekpnQndQNzkrM09jaW5hdFVhTkc1U2tBVzdWcUZSRVJFVFJwMG9TTEZ5L3l4UmRmVUx0MmJXclZxcFhyZWZIeDhVeWNPSkZISDMyVWJ0MjYyUUk2azhsa08rYnExYXU4Kys2N3RHelprdmJ0MjdOMTYxWWFOMjVzZHgwL1B6L0FtT3BXc1dKRndKZ1NGaHdjVEZwYUdwR1JrWFRyMW8yTEZ5OFNGaFpHZW5xNnczQUJZTUtFQ1R6MDBFTUFCQWNIMDdGalIwSkRRMm5XckJrTkdqU2dWYXRXMUt0WER5OHZMOXNqTkRTVXBVdVhNbmZ1M091K1Z3QXVMaTZFaFlWbDIvN3h4eCt6WXNVSzFxNWQ2L0M4YXdPZ3dqNis4UEJ3QU5hdFcwZVpNbVhZczJjUGUvYnNBYUJpeFlwVXIxNmRxS2dvRGg0OFNMVnExVmkrZkhtMmF3WUVCUERZWTQvWm50ZXVYWnRHalJyWm5zK1pNMGZZTGVNQUFCaUJTVVJCVkNkUHJ5azNUWnMySlMwdGpjMmJONU9jbkV6anhvMGRqdVZhWDM3NUpTdFdyQUNNeXJkR2pScHh6ejMzNE9ycXlvY2Zmc2hiYjcxRjAvL2YzcDJIMTN6bS94OS9aU0VyUVN4QlRBV05mUW1xdGlLeHpUVEtNQVFaeGpKQ3FXV2lNMFFqdGtpa1k0MnRkb1pTU2JTbzJIZFZRenU0cG96V1JMV1lNcVJFbXlCcHR0OGYrWjB6T1RubkpDZE12OVV6ejhkMXVYbys2N2svSjNGZHpxdnYrMzBIQnBwY0V4NGVYdXc5aTFaeEdjTGR1M2Z2YXNpUUlmTHo4ek01Zi9ueTVicDc5NjdtejUrdnhZc1hLem82V2t1V0xKR0xpNHZWOTRpTmpWVkFRSUNjbmExL1ZYdnZ2ZmVNcjVPVGt4VWZIMS9zdUFFQUJHQUFBQURXZVhoSWpSb1ZyQXlabWlwOSs2MVVybHhCaFppSGgxU21UTUdmUW9GUWFUMSsvRmd6WnN5UWc0T0RQRHc4MUxScFU4MlpNOGNrWkNyc3lKRWpXckJnZ2VyVXFhT0FnSUFTNzMvKy9Ia3RXN1pNUGo0K0NnOFBWMFpHaHNhTkc2ZlpzMmRyeVpJbDh2WDF0VHF1cUtnb1NkS2JiNzZwakl3TXhjZkhLeVFrUkNOSGpwUlVNR1ZyOHVUSnlzN08xdkRodzNYbnpoMnRXN2RPbFNwVnNsb05OR1BHREVuU3lKRWp0WExsU3QyNmRjdDR2ODJiTnlzckswdHo1ODdWeXkrL2JMd21OVFZWSTBhTWtLZW5weG8xYW1SeXYwR0RCdW5VcVZQYXUzZXYyclJwSXk4dkwzbDVlWlg0dWZ4ZmVaN0h0MmpSSXVQcmpJd01rKzIrZmZ1cVljT0cycnQzcnlUcDZ0V3J1bnIxcXRrOTJyUnBZeEtBK2Z2N2E4Q0FBY1p0UXdEMjhPRkRxOEh1blR0M0pFa2ZmL3l4Y1YrSERoMjBjZU5HYmR1MlRZY1BIMWFQSGoxTXBqTGE4aG1XTFJSVysvdjd5OS9mWDVKSzdHWFdwVXNYOWV2WHoyeC80ZXFzb3M2Y09TTUhCd2QxN3R6WnVDODVPVm43OSsvWGlCRWoxTFJwVTAyYk5rM2g0ZUdhTTJlT1pzMmFwVEpseWxpOGw2ZW5wOVh3S3lzcnkrUzVBQUMySXdBREFBQW9qcE5Ud2VxUTFhcEo5KzVKMzMwbjNicGxlazd0MnBLM2Q2bHZuWm1acVprelorcm16WnVLaTR2VG8wZVBOR3ZXTE0yYk4wOVRwa3d4K1JLY201dXJEUnMyS0RFeFVZMGFOVkowZEhTSmZid3VYTGlnbVRObnl0WFZWWFBtekZHNWN1VlVybHc1UlVaR2F2cjA2Wm95WllyZWZ2dHQxYXBWeSt6YXBLUWsvZXRmLzlMaXhZdmw0ZUVoRHc4UERSa3lSSnMzYjFiTGxpM1Zva1VMUFh6NFVHM2J0bFdQSGoxVXVYSmxWYTVjV2NIQndWcStmTGxlZnZsbGxTOWYzdWJQSWlVbFJmdjI3Wk92cjYvV3JWdW5WcTFhR1o4L1BqNWVQL3p3ZzhMRHc4MmUyZG5aV1ZGUlVhcFNwWXJPbmoxcnNRbi9sMTkrS1VsV3B3NzI2dFhMNW5HVzF2TSt2bDY5ZW1uNDhPRW0rL3IzN3krcElCVGJ0MitmWG5ubEZVVkdScHBkMjZkUEg2c2hUbEVwS1NtYU5XdFdzZWNVUG02dGl1M1FvVVBGM3FObHk1YlAzSWV1WXNXS1puMjhTbkxtekJtMWFORkNsU3BWa2xSUVhiZDA2VklGQmdZcU5EUlVVa0ZGNEl3Wk16Uno1a3hGUkVRb0tpcktXQjFaMk4yN2Q0MDk0d3lxVjY4dVoyZG5wYVNrR0tkZ0FnQktod0FNQUFEQUZtWExTcjYrQlg5KytFRjY4a1RLenBaeWNxUWlYMVp0OGZqeFkwMmRPbFVwS1NtYU5tMmFtamR2TGtuNjR4Ly9xRVdMRnVuZi8vNjMzbnJyTGZuNCtDZ2xKVVdMRmkzU3RXdlgxTE5uVDAyWU1LSFlLVlJTUWFYWXdvVUxWYlpzV2NYRXhKaE16V3JkdXJXbVRwMnF1TGc0VFpvMFNkT21UZE5MTDcxa2NuMUlTSWo4L1B6azZPaW9XLzgvOE92VXFaT3lzckxrNWVXbFc3ZHU2ZURCZzBwSVNOQ0dEUnVNNXdRSEI2dGF0V3JHWnU2U1ZMVnExUkxIYTVpV0dSRVJvVkdqUm1uOSt2VWFNMmFNRWhNVGRlN2NPUTBaTXNTa0txd3dRNEQzd1FjZjZPTEZpMWJmdzlvMHNhSUJVMTVlbnNXZzVlYk5tNUpLRG1GK1R1TXJVNmFNMVdxcXhNUkVaV1ptS2pRMDFHSno5ZHpjM0dLbjZSWFdyRmt6dmZ2dXV4YVBiZG15UlFjUEhyUjZ2TENTZW4vRnhzWmFETUNHRFJ0bVZ2a1ZHeHVyMk5oWTQ3YTEwSzBrMzMvL3ZUNzc3RE5Obmp4WmVYbDUyckpsaTdadTNhb09IVHBveXBRcEp1ZTJhZE5HYytiTTBkeTVjeFVXRnFhd3NEQjE2OVpOam82T3huTmlZbUxNM21QdDJyWEt6YzNWdVhQbnpLclRERCtER3pkdXlNL1BUN201dWFWYTVBSUEvbGNRZ0FFQUFKUlcyYkxQM0F2TXpjMU5kZXZXMWNDQkE5V3hZMGZqZmtNMVZWeGNuRWFOR3FYbXpadnIwMDgvVmFWS2xSUVZGV1V5M2N5UzdPeHNyVjY5V3J0MzcxYUZDaFVVSFIydEJnMGFTSkllUEhnZ0p5Y25lWGw1S1RBd1VDNHVMb3FOalZWa1pLUjY5KzZ0a1NOSEdyODQzNzE3VjlIUjBSYmZZL3YyN1NiYmhpbU1oVzNZc01INGV2SGl4V3JTcEVteDR4NDdkcXdjSFIzbDdlMnQ4UEJ3elowN1YvZnYzOWVKRXlmVXExY3ZEUnMyek9UOFE0Y09HUU0yU1Jvd1lJRCsvT2MvVzd6M3VuWHJsSkNRWUhQQWtadWJXMnpRWWtzRDl1ZDlmQ1hKenM3V21UTm5GQmdZcUhyMTZsa2RoNjBWWUM0dUxsYjcxUmwrNTJ4ZDBHSFNwRWxtb2FDaEI1YzFjWEZ4eXNuSmtTUnQzTGhSSDMzMGtjYU1HV00xVkMyTk0yZk9LRDgvWCszYXRWTjhmTHoyN2R1bjRPQmdUWnc0MFNUWU1uanBwWmUwYk5reXZmMzIyMXEwYUpHcVY2OXUwbzl2NmRLbEZsZVNYTEJnZ2R6YzNJd1ZlZ1pObWpTUnM3T3pKa3lZSUtrZ01KMDBhZEl6UHhjQTJCc0NNQUFBZ0orQWc0T0QvdkNIUDVqdHo4M05WVlpXbG54OWZYWHAwaVY5OHNrbmtxU0dEUnZLdzhORE9UazVWcXR1dnZqaUN5MVlzRUEzYnR4UW5UcDFOSHYyYkpQcFVnTUhEbFN0V3JXTTRWVDc5dTBWSHgrdk9YUG1hUGZ1M1RweDRvUUdEUnFrVjE5OVZiVnIxeTR4a0VsS1N0S2FOV3RLVlRsejc5NDk0K3ZidDI4YnR3MnI4RWxTMjdadDVlL3ZyK1BIajh2SHg4Zmk2cE5KU1VuNit1dXZqZHVGKzA0OXF6Smx5bWpYcmwxbSs5ZXNXYVBkdTNjYisySVZGUndjL0xNWm55M3ZzWGJ0V3QyNWMwY3pac3pRbURGalZMTm1UZVB4L1B4ODVlZm5td1ZnWDMzMWxiRzVmbEhYcmwxVGZIeThwaytmYm5QWTlkOWkrUDNLenM0MlZ1RjVlM3RiblA1Yld2WHIxNWV6czdPU2s1TVZHaHFxeG8wYnEwZVBIdXJldmJ1R0R4OXVzdUxxNWN1WEZSNGVyZ1VMRm1qWnNtWDY1ei8vYVF5b2k1T2FtcXJzN0d4RlIwY2JwMWthK1ByNjZwMTMzakd1WUZtMFR4NEFvQUFCR0FBQXdFL3N3WU1IdW5UcGtzNmRPNmV6Wjg4cVBUMWRWYXRXVlZoWW1BSUNBclJueng0ZFBYcFVwMCtmbG91TGl4bzNicXdYWDN4UnRXdlhWclZxMWVUdDdhMURodzVwMjdadHlzL1AxMnV2dmFZeFk4YVVPTzFRa3VyV3JhdFZxMVpwM2JwMTJyTm5qMWF2WHEyOHZEeUZoSVJJS3VnRGxaYVdadkZhUTRYVHJhSTkwUW9wR2pCRVJFUVlYeGV0NnBLa2MrZk9hZFdxVmJwLy83NEdEeDZzZmZ2MmFlalFvUW9LQ2xKUVVKQ2FOV3NtUjBkSDQ0cUptemR2MXBZdFcwenU4ZjMzMzV0VVg2V25wMXNjcDVlWGwxbWZzdHpjWE9YbjUxdHNORzZvNXJHbENmbnpQcjdDWXlrYzFCWG01dVltVDA5UFhiNThXVE5tek5DeVpjdU0xVnFHYXFxaUFkajU4K2QxL3Z4NWkvZno5UFJVU2txS05tL2VyRC85NlU4Mmo3R29HemR1Nk5OUFB6WFpaKzEzdEtoang0NHBJeU5Ea25UeTVFbDk4ODAzeFZhTzJjTFB6MDhoSVNIYXRtMmJldmJzYWRLc3Z6aU9qbzQyaFYrUzFLMWJOejE1OGtTM2I5KzIyc1MvYk5teTZ0Njl1OVVGTkFEZ2Z4MEJHQUFBd0U5Zy8vNzkrdVNUVC9UbGwxOGFWOEVyVjY2YzJyVnJwNkNnSUFVRUJCZ0RqY21USjJ2TW1ERTZmZnEwUHZyb0kxMjZkRWtYTGx3dzNxdFJvMFlhUG55NGpoOC9yb2tUSjZwVnExYWxHb3VibTVzbVRKaWduajE3Nm9NUFBqRHBNWFQwNkZFdFg3NjgyT3N0VFlFMEtGb2RaZ2lHd3NMQ2RPREFBZDI2ZFV0aFlXRTZkZXFVa3BLUzlNVVhYNmhwMDZhYU8zZXVhdGFzcWQvODVqZDY5OTEzdFhmdlh1M2Z2MS91N3U0YU8zYXNmdm5MWDFwOXp6MTc5bWpUcGswbGpyTm9kWTVVRUREWkVodytpK2RwZkVlUEh0WFJvMGV0SHE5YXRhcW1USm1pcUtnb3paOC9Yek5uenBUMG53Q3NhTmpXdjM5L2pSbzF5cmhkK09mazQrT2pvS0FnSFRseVJJTUhEN2E2QW1sSmR1M2FaYkVDcmlUNStmbEtURXhVdlhyMWRPM2FOZDI3ZDA4ZmYveXhNak16VGNiOE5QcjM3Ni9FeEVRZE9uUklnd2NQZnFaN1dWcHRjdW5TcFZxOWVuV0oxM2J0MnRWaXZ6WUFBQUVZQUFEQVQ4TGQzVjBYTDE1VWd3WU5GQkFRSUQ4L1B6Vm8wTUFZZWwyN2RzM3NHajgvUC9uNStTa3ZMMDhwS1NseWRIVFVWMTk5cGVEZ1lQbjUrV25EaGczUDlPWFgzOS9mcEVLck1FdlRISXViQXJsNzkyNkx3Vm5oOFRrNU9SbTNyMXk1b29jUEh5b2lJa0pCUVVIR0toWXZMeSs5OGNZYit1MXZmNnQ5Ky9icCtQSGpDZ2dJc09sNWlwdWEyYjE3ZDR2N256eDVJa2RIUjUwNmRjcnNtS0h5eHRLeHAvRThqSzlUcDA3cTI3ZXZ5Yjd3OEhDVDdiWnQyNnAzNzk3NjhNTVB0V3ZYTHYzNjE3OVdkbmEySlBNS01FbkYvZzZHaElUbzhPSEQycnAxcTZaT25XcnpPQXY3L2U5L3I2NWR1NXJzKy9iYmJ5MEdSNFVkUG54WU4yL2UxSnR2dnFtRkN4ZHF3SUFCdW56NXNoSVNFdVRvNkZoc2tGc1NUMDlQK2Z2NzY4cVZLNUlLZ2twSk5pOFNVRmhrWktUcTFxMXJzcTlHalJwS1RrN1dnQUVEMUx0M2I1UEFMajgvWDZOSGo1YXJxeXZoRndBVWd3QU1BQURnSjlDNWMyZDE2dFJKRGc0T1dyZHVuVmFzV0ZIcWV4UU5VUDR2di96ZXZuMWJ5Y25Ka3FSdDI3WXBORFJVVXNHVVNYZDNkOTI3ZDg5aUEzQnJSb3dZb1RwMTZpZ3VMazV4Y1hFV3p4azdkcXl4Z3V6SGtwNmVydlQwZEtzTEFFZ3E5dGlQN2I4OVBtOXY3eElYS0pDa1VhTkc2ZHk1Y3pwNDhLQjY5KzZ0SDM3NFFWTHBwbHRLVXUzYXRkV3FWU3ZkdUhHajJINTJ4ZkgwOUZTVktsVk05dVhsNVJWN3paTW5UN1JwMHlZMWJ0eFl6Wm8xTSs0ZlAzNjg3dCsvcjl1M2J5cy9QNy9VWXltc2ZQbnl4dW1zaG1tV2JtNXVwYjVQdFdyVkxQWW1jM0p5VXBjdVhiUjM3MTROSERoUTVjcVZreVI5K09HSCt2cnJyNjMrdlFFQUZDQUFBd0FBK0lrVTdkVmphd2kyZS9kdUhUcDA2TWNZa2sydVhyMnF5TWhJNDVmN2ZmdjJLVE16VXlOR2pOQ1VLVk9Va3BJaVNhV2FpdW5pNG1JTThNYU5HeWNQRHcrVDQvK05sUTF0Y2YvK2ZiVm8wVUxUcDA4M083WnAweVlsSnlkcng0NGRGcTh0dWpyZmorR25HcCtibTV0aVltTGs0K01qUjBkSFpXVmxTZEpUVGNlTWlJaVFsNWZYVS9lcXlzaklVR3BxcXNtK0J3OGVGSHZOdW5YcmxKcWFxbW5UcHBuc2QzQncwTFJwMCtUazVQUlU0MGxQVDllREJ3LzA2TkVqWGIxNjFiaWFvNkVhcjJoUTl6UysrKzQ3UFhqd1FINStmaG84ZUxDT0hqMnFsU3RYYXVyVXFicDY5YXJXcmwycndNREFVazk5Qm9EL05RUmdBQUFBendsL2YzK2J6cXRZc2VLUFBKTC82TnExcTFxMmJHbmMzcmx6cDlhdVhhdlEwRkM1dUxob3pabzFtamR2bmlaUG5xd2JOMjdvOWRkZlYyWm1wdHpkM2RXd1ljT25lcy9PblR1YnJYVDNOQUdZdFdtRTF1VGs1T2pPblR0cTBhS0Z2THk4ekk0YnB2dFpPdlkwbnZmeEZmWENDeThZWDJkbVprcDZ1Z0NzUW9VS3p6U085ZXZYYS8zNjlhVzY1c3FWS3dvTURGVFRwazNObXNnL1MwKzFiNzc1UmdNSERwUlVNTjN4dGRkZWt5VDk0eC8va0NUVnFWUEhwdnVrcEtUb2IzLzdteVRwdmZmZVUyNXVydTdkdTZlN2QrL3F5Wk1uOHZYMTFjYU5HMVc5ZW5VTkh6NWNhOWFza1llSGg0NGRPNllxVmFwWVhGRVdBR0NLQUF3QUFBQldlWHA2eXRQVFUzZnYzdFhTcFV0MThlSkZqUjgvWHErKytxcVNrcElrRmF6MHVIanhZcjMxMWx1S2lZblIyTEZqMWFaTkc0djNNelQ4bHdwV1BTeThYVm9QSHo3VWlSTW5KQlVFTXE2dXJpYkhOMnpZWVBWYVMvMmVybDY5cXB5Y0hMUCtTL1k2dm1kaG1PSlg5SmwyN05oaHRRTHR2NlZ2Mzc1cTI3YXR4V1AxNnRXenVIL0lrQ0ZxM0xpeFRmZFBTMHZUNTU5L2J0TzU5ZXJWVSt2V3JlWGs1S1FtVFpxb1JvMGFrZ3I2c05Xb1VVUFZxbFd6NlQ3SGpoMHpmbTdYcjEvWEwzN3hDelZyMWt3K1BqNnFWcTJhYXRhc2FUeDN3SUFCK3V0Zi82cmR1M2ZMeGNWRk1URXh4dFU1QVFEV0VZQUJBQURBcXN6TVRHM2Z2bDFKU1VtcVdMR2lGaTFhcEFZTkdwaWQ1K3ZycTVVclYycisvUG1LaVluUmpoMDdOR2pRSUxWdjM5NmtGMWhrWktUeDliTTBIYy9JeU5EVXFWTjE2OVl0U1ZKTVRJeW1UWnNtZDNkMzFhMWJWejE2OUxEWVI4bWdSNDhlWmtIU3laTW5KY25tSnZzLzUvRVo3Tnk1VXp0MzdpejFkWVpwcnVYTGx6ZlozNkpGQzdWcjE4NjQvYzQ3NzVSNHI0eU1ESnVuSHc0ZE9sUnQyN2ExcVZxeWNGK3dEaDA2MkhSL1NUcHg0b1F4dUN5SnM3T3pmdldyWDVuc3UzVHBrajcvL0hNTkd6Yk01dmZzMzcrLzZ0ZXZyNWlZR0VWR1JscXRubno0OEtIV3JsMnJTNWN1eWRQVFV4a1pHWm8zYjU1R2p4NXRuSDRKQUxDTUFBd0FBT0E1VWRvcGNUK20rL2Z2YTlldVhVcE9UdGFqUjQvVXExY3ZqUm8xcXRoS0UwOVBUODJlUFZ0SGpoelI2dFdyTlh2MmJGV3FWRWxqeG94UlVGQ1FwSUtxcDhMQnorM2J0ODJtYjUwK2ZkcXNCMWhSVVZGUnVuNzl1a0pEUStYdDdhM2x5NWRyK1BEaDZ0U3BrMTU0NFFXMWF0VktKMCtlTks0MDZlam9LQWNIQitYazVDZzdPMXNCQVFGS1MwdFRjbkt5Z29PRGxaNmVyb01IRDZwQmd3YkdLcDdpR0JxbUc0SWJROFdRWVJyaTh6NCtnOGFORzV0VlV4V2RYcGlVbEtUVTFGUlZyMTVkNWNxVlUycHFxaElTRXVUczdLejY5ZXVibkZ1dlhqMzE2OWZQdUwxMTYxYXpLckVWSzFiSXdjRkJycTZ1U2s5UDEvSGp4K1hyNjF2aU0wblM3MzczTzZ2UG01NmVMamMzTnprN095c3RMVTNuejU5L3FpYjBRVUZCQ2drSk1kdi8rdXV2bDNodFZsYVdsaXhaSWs5UFQvWHAwOGZtOS9UMjlpNjJXaXd0TFUyN2R1M1NybDI3OVBqeFkvWHMyVlBqeDQvWG9VT0h0SDc5ZWsyZVBGbisvdjRLQ2dwU216WnRpZzFYQWVCL0ZRRVlBQURBY3lJaUlzS204MDZjT0tHelo4LytxR1A1N0xQUHRIMzdkalZ0MmxSaFlXR2w2dWZWclZzM3RXL2ZYZ2tKQ2RxL2Y3OXg2bGwwZExSWlUvQWFOV29vTVRIUlpOK3laY3RLZkkvS2xTdXJmLy8rR2pGaWhLU0NYa3Z2di8rK1RwNDhxZSsrKzg3bUZmMmFOV3VtWHIxNktTRWhRWThmUHpZSmI0cVRsWldsUG4zNnFFeVpNbkp5Y3RMang0OGx5YmlpNHZNK1BnTi9mMzhOR2pUSVpGL1JBQ3dySzh1c1NzekZ4VVhqeDQ4MzZVZTNZY01HczRxdzk5OS8zMnhzMTY5ZjE2VkxsNHlmUWZYcTFUVng0a1NibnN1YXZMdzhoWWFHR3B2ekcvVHUzYnZVOS9MeThucnFhYVlyVnF6UXpaczNGUkVSWVZ5bDhWa2RPSEJBOGZIeHlzbkpVZjM2OVJVV0ZxYm16WnRMS25pK2poMDdhdnYyN1RwdzRJQldyVm9sVjFkWEFqQUFzSUFBREFBQTRDY1dFQkFnSnljbmRlM2ExYWJ6SzFTb1lITno3YWNWR0Jnb1gxOWZ2ZmppaTA5MXZidTd1MGFNR0tHaFE0ZksyYm5nbjV6VytqWVoxS3haVTcxNjlWSllXSmhacFZsOGZMekpNNy94eGhzbXpkNmJOR2xpREhmeTgvT1ZrNU9qM054YzVlYm1LaTh2ei9qZm9nelZTYjE3OTlidDI3ZlZwVXNYcStOcjJiS2x5cFl0YTd4dThPREJTa3RMVTI1dXJweWNuRXltL3ozdjQ1T2syTmhZK2ZqNG1OM25MMy81aTBrRlhyOSsvZFN4WTBkbFpXVXBKeWRIenM3T3FsV3JsdG5QeU5iUVplSENoY2JQUVRKZkRkV2dhOWV1Tmk4TTRlVGtwTEZqeHlvdExVMzUrZmx5Y25KUzNicDFMZmFpYzNWMVZldldyZVh0N1cxMmJNZU9IVmFiNGhjOU5uRGdRTFBwd0tOSGoxYWpSbzJzL2wydVVhT0d4bzhmYjlMVHk2QjgrZko2NVpWWHpFTEVUcDA2NmU5Ly83dTZkZXRtY2FYSFNwVXFhZHk0Y1JvNWNxUXVYTGhnOGpNR0FQeUhRNzZ0Ly9zSkFBQUFBQUFBZUE0NWxOQlEwckc0Z3dBQUFBQUFBTURQSFF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FBQUFBQUFBQUFBQUFBQUFBQUFBQUFBQUFBQUFBQUFBQUFBQUFBQUFBQUFBQUFBQUFBQUFBQUFBQUFBQUFBQUFBQUFBQUFBQUFBQU1EUDFQOEQ0SEN6OUgwMitxb0FBQUFBU1VWT1JLNUNZSUk9IiwKCSJUaGVtZSIgOiAiIiwKCSJUeXBlIiA6ICJtaW5kIiwKCSJWZXJzaW9uIiA6ICIiCn0K"/>
    </extobj>
  </extobjs>
</s:customData>
</file>

<file path=customXml/itemProps5.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5377</Words>
  <Application>WPS 演示</Application>
  <PresentationFormat>宽屏</PresentationFormat>
  <Paragraphs>261</Paragraphs>
  <Slides>19</Slides>
  <Notes>0</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宋体</vt:lpstr>
      <vt:lpstr>Wingdings</vt:lpstr>
      <vt:lpstr>微软雅黑</vt:lpstr>
      <vt:lpstr>Calibri Light</vt:lpstr>
      <vt:lpstr>Times New Roman</vt:lpstr>
      <vt:lpstr>华文楷体</vt:lpstr>
      <vt:lpstr>Wingdings</vt:lpstr>
      <vt:lpstr>Calibri</vt:lpstr>
      <vt:lpstr>Times New Roman</vt:lpstr>
      <vt:lpstr>Arial</vt:lpstr>
      <vt:lpstr>Wingdings</vt:lpstr>
      <vt:lpstr>Cambria</vt:lpstr>
      <vt:lpstr>Arial Unicode MS</vt:lpstr>
      <vt:lpstr>Arial Black</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lab</cp:lastModifiedBy>
  <cp:revision>205</cp:revision>
  <dcterms:created xsi:type="dcterms:W3CDTF">2017-03-23T01:58:00Z</dcterms:created>
  <dcterms:modified xsi:type="dcterms:W3CDTF">2023-09-12T02:49:46Z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F6CC13B816D64AE0A779159C9FB39B6C</vt:lpwstr>
  </property>
</Properties>
</file>